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26_2B3F5306.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handoutMasterIdLst>
    <p:handoutMasterId r:id="rId28"/>
  </p:handoutMasterIdLst>
  <p:sldIdLst>
    <p:sldId id="273" r:id="rId5"/>
    <p:sldId id="310" r:id="rId6"/>
    <p:sldId id="258" r:id="rId7"/>
    <p:sldId id="299" r:id="rId8"/>
    <p:sldId id="309" r:id="rId9"/>
    <p:sldId id="315" r:id="rId10"/>
    <p:sldId id="285" r:id="rId11"/>
    <p:sldId id="311" r:id="rId12"/>
    <p:sldId id="313" r:id="rId13"/>
    <p:sldId id="314" r:id="rId14"/>
    <p:sldId id="320" r:id="rId15"/>
    <p:sldId id="328" r:id="rId16"/>
    <p:sldId id="312" r:id="rId17"/>
    <p:sldId id="290" r:id="rId18"/>
    <p:sldId id="291" r:id="rId19"/>
    <p:sldId id="317" r:id="rId20"/>
    <p:sldId id="293" r:id="rId21"/>
    <p:sldId id="294" r:id="rId22"/>
    <p:sldId id="318" r:id="rId23"/>
    <p:sldId id="319" r:id="rId24"/>
    <p:sldId id="295" r:id="rId25"/>
    <p:sldId id="301" r:id="rId26"/>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6E42A35-05D3-A337-6BC6-E561F38EB9D0}" name="eli abramov" initials="" userId="0ca7c02dea14f425"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al Sides (Sides)" initials="GS(" lastIdx="1" clrIdx="0">
    <p:extLst>
      <p:ext uri="{19B8F6BF-5375-455C-9EA6-DF929625EA0E}">
        <p15:presenceInfo xmlns:p15="http://schemas.microsoft.com/office/powerpoint/2012/main" userId="S::gals@sides.co.il::d4a69905-e203-4ba5-bb95-b9c907f803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1C"/>
    <a:srgbClr val="000000"/>
    <a:srgbClr val="4472C4"/>
    <a:srgbClr val="70AD46"/>
    <a:srgbClr val="E6E6E6"/>
    <a:srgbClr val="231707"/>
    <a:srgbClr val="F89E1B"/>
    <a:srgbClr val="28AEE4"/>
    <a:srgbClr val="7F7F7F"/>
    <a:srgbClr val="EE31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556" autoAdjust="0"/>
    <p:restoredTop sz="94660"/>
  </p:normalViewPr>
  <p:slideViewPr>
    <p:cSldViewPr snapToGrid="0">
      <p:cViewPr varScale="1">
        <p:scale>
          <a:sx n="107" d="100"/>
          <a:sy n="107" d="100"/>
        </p:scale>
        <p:origin x="120" y="690"/>
      </p:cViewPr>
      <p:guideLst/>
    </p:cSldViewPr>
  </p:slideViewPr>
  <p:notesTextViewPr>
    <p:cViewPr>
      <p:scale>
        <a:sx n="1" d="1"/>
        <a:sy n="1" d="1"/>
      </p:scale>
      <p:origin x="0" y="0"/>
    </p:cViewPr>
  </p:notesTextViewPr>
  <p:notesViewPr>
    <p:cSldViewPr snapToGrid="0">
      <p:cViewPr varScale="1">
        <p:scale>
          <a:sx n="62" d="100"/>
          <a:sy n="62" d="100"/>
        </p:scale>
        <p:origin x="3163" y="2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comments/modernComment_126_2B3F5306.xml><?xml version="1.0" encoding="utf-8"?>
<p188:cmLst xmlns:a="http://schemas.openxmlformats.org/drawingml/2006/main" xmlns:r="http://schemas.openxmlformats.org/officeDocument/2006/relationships" xmlns:p188="http://schemas.microsoft.com/office/powerpoint/2018/8/main">
  <p188:cm id="{AEEA8112-238B-41D3-B52E-86E8E0967BA9}" authorId="{96E42A35-05D3-A337-6BC6-E561F38EB9D0}" created="2023-12-22T14:27:29.070">
    <ac:txMkLst xmlns:ac="http://schemas.microsoft.com/office/drawing/2013/main/command">
      <pc:docMk xmlns:pc="http://schemas.microsoft.com/office/powerpoint/2013/main/command"/>
      <pc:sldMk xmlns:pc="http://schemas.microsoft.com/office/powerpoint/2013/main/command" cId="725570310" sldId="294"/>
      <ac:spMk id="28" creationId="{D6BD028A-661A-475B-A65A-D60BB1EDE816}"/>
      <ac:txMk cp="46" len="45">
        <ac:context len="468" hash="3069201592"/>
      </ac:txMk>
    </ac:txMkLst>
    <p188:pos x="8500326" y="1133729"/>
    <p188:txBody>
      <a:bodyPr/>
      <a:lstStyle/>
      <a:p>
        <a:r>
          <a:rPr lang="en-IL"/>
          <a:t>זה לא תואם את המספרים בתקציב</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BCBE66A-F5FC-4897-8A78-0D3E0423D7E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a:extLst>
              <a:ext uri="{FF2B5EF4-FFF2-40B4-BE49-F238E27FC236}">
                <a16:creationId xmlns:a16="http://schemas.microsoft.com/office/drawing/2014/main" id="{035E2683-0623-4A63-870D-581D79559B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1DA8C8-DDC8-4323-A703-0E2676B67CD8}" type="datetimeFigureOut">
              <a:rPr lang="en-IL" smtClean="0"/>
              <a:t>12/22/2024</a:t>
            </a:fld>
            <a:endParaRPr lang="en-IL"/>
          </a:p>
        </p:txBody>
      </p:sp>
      <p:sp>
        <p:nvSpPr>
          <p:cNvPr id="4" name="Footer Placeholder 3">
            <a:extLst>
              <a:ext uri="{FF2B5EF4-FFF2-40B4-BE49-F238E27FC236}">
                <a16:creationId xmlns:a16="http://schemas.microsoft.com/office/drawing/2014/main" id="{74EB9495-DEE4-4898-8DFB-6584D34156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5" name="Slide Number Placeholder 4">
            <a:extLst>
              <a:ext uri="{FF2B5EF4-FFF2-40B4-BE49-F238E27FC236}">
                <a16:creationId xmlns:a16="http://schemas.microsoft.com/office/drawing/2014/main" id="{2ECF0125-A75B-41F3-9815-EAAF2342D17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9835F2-4AA7-414F-94E1-0AE628EED925}" type="slidenum">
              <a:rPr lang="en-IL" smtClean="0"/>
              <a:t>‹#›</a:t>
            </a:fld>
            <a:endParaRPr lang="en-IL"/>
          </a:p>
        </p:txBody>
      </p:sp>
    </p:spTree>
    <p:extLst>
      <p:ext uri="{BB962C8B-B14F-4D97-AF65-F5344CB8AC3E}">
        <p14:creationId xmlns:p14="http://schemas.microsoft.com/office/powerpoint/2010/main" val="1565389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4338D2-7C0D-443B-9439-6192D412C3D2}" type="datetimeFigureOut">
              <a:rPr lang="en-IL" smtClean="0"/>
              <a:t>12/22/2024</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F3E11A-7BBA-4BB3-BFA6-69BF07B4BA0E}" type="slidenum">
              <a:rPr lang="en-IL" smtClean="0"/>
              <a:t>‹#›</a:t>
            </a:fld>
            <a:endParaRPr lang="en-IL"/>
          </a:p>
        </p:txBody>
      </p:sp>
    </p:spTree>
    <p:extLst>
      <p:ext uri="{BB962C8B-B14F-4D97-AF65-F5344CB8AC3E}">
        <p14:creationId xmlns:p14="http://schemas.microsoft.com/office/powerpoint/2010/main" val="510931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F6EBF-46BA-4C2B-AB9B-AB936A15A3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017C4185-8734-4440-9463-C84CE8B290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4908A605-786B-49BE-ADDD-DC14231AA20A}"/>
              </a:ext>
            </a:extLst>
          </p:cNvPr>
          <p:cNvSpPr>
            <a:spLocks noGrp="1"/>
          </p:cNvSpPr>
          <p:nvPr>
            <p:ph type="dt" sz="half" idx="10"/>
          </p:nvPr>
        </p:nvSpPr>
        <p:spPr/>
        <p:txBody>
          <a:bodyPr/>
          <a:lstStyle/>
          <a:p>
            <a:endParaRPr lang="en-IL"/>
          </a:p>
        </p:txBody>
      </p:sp>
      <p:sp>
        <p:nvSpPr>
          <p:cNvPr id="5" name="Footer Placeholder 4">
            <a:extLst>
              <a:ext uri="{FF2B5EF4-FFF2-40B4-BE49-F238E27FC236}">
                <a16:creationId xmlns:a16="http://schemas.microsoft.com/office/drawing/2014/main" id="{18DBB436-20B7-4335-AA7B-C81069861D62}"/>
              </a:ext>
            </a:extLst>
          </p:cNvPr>
          <p:cNvSpPr>
            <a:spLocks noGrp="1"/>
          </p:cNvSpPr>
          <p:nvPr>
            <p:ph type="ftr" sz="quarter" idx="11"/>
          </p:nvPr>
        </p:nvSpPr>
        <p:spPr/>
        <p:txBody>
          <a:bodyPr/>
          <a:lstStyle/>
          <a:p>
            <a:r>
              <a:rPr lang="he-IL"/>
              <a:t>אסיפת בעלי הדירות 1/2023</a:t>
            </a:r>
            <a:endParaRPr lang="en-IL"/>
          </a:p>
        </p:txBody>
      </p:sp>
      <p:sp>
        <p:nvSpPr>
          <p:cNvPr id="6" name="Slide Number Placeholder 5">
            <a:extLst>
              <a:ext uri="{FF2B5EF4-FFF2-40B4-BE49-F238E27FC236}">
                <a16:creationId xmlns:a16="http://schemas.microsoft.com/office/drawing/2014/main" id="{8AA2FF55-F35E-4988-840B-13E0CB9E2A18}"/>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3509382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05724-80BC-4C1D-B8F5-3041BBD36017}"/>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5C58607B-9567-48B7-A5D2-BBE18657A8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607CDBD6-F98D-4EAE-99DE-038AFD11F8A1}"/>
              </a:ext>
            </a:extLst>
          </p:cNvPr>
          <p:cNvSpPr>
            <a:spLocks noGrp="1"/>
          </p:cNvSpPr>
          <p:nvPr>
            <p:ph type="dt" sz="half" idx="10"/>
          </p:nvPr>
        </p:nvSpPr>
        <p:spPr/>
        <p:txBody>
          <a:bodyPr/>
          <a:lstStyle/>
          <a:p>
            <a:endParaRPr lang="en-IL"/>
          </a:p>
        </p:txBody>
      </p:sp>
      <p:sp>
        <p:nvSpPr>
          <p:cNvPr id="5" name="Footer Placeholder 4">
            <a:extLst>
              <a:ext uri="{FF2B5EF4-FFF2-40B4-BE49-F238E27FC236}">
                <a16:creationId xmlns:a16="http://schemas.microsoft.com/office/drawing/2014/main" id="{150CC5F0-4045-4CAA-8A8B-9035CEF504E5}"/>
              </a:ext>
            </a:extLst>
          </p:cNvPr>
          <p:cNvSpPr>
            <a:spLocks noGrp="1"/>
          </p:cNvSpPr>
          <p:nvPr>
            <p:ph type="ftr" sz="quarter" idx="11"/>
          </p:nvPr>
        </p:nvSpPr>
        <p:spPr/>
        <p:txBody>
          <a:bodyPr/>
          <a:lstStyle/>
          <a:p>
            <a:r>
              <a:rPr lang="he-IL"/>
              <a:t>אסיפת בעלי הדירות 1/2023</a:t>
            </a:r>
            <a:endParaRPr lang="en-IL"/>
          </a:p>
        </p:txBody>
      </p:sp>
      <p:sp>
        <p:nvSpPr>
          <p:cNvPr id="6" name="Slide Number Placeholder 5">
            <a:extLst>
              <a:ext uri="{FF2B5EF4-FFF2-40B4-BE49-F238E27FC236}">
                <a16:creationId xmlns:a16="http://schemas.microsoft.com/office/drawing/2014/main" id="{DA63694C-8E94-4B9C-B33F-CFA1265AA6E4}"/>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3045421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380335-F935-4056-9FE7-2ECF7D8236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90AF6444-1F47-4610-BF9A-6E7653583A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2584894C-1F52-4B71-A33F-09D4DA7E12C7}"/>
              </a:ext>
            </a:extLst>
          </p:cNvPr>
          <p:cNvSpPr>
            <a:spLocks noGrp="1"/>
          </p:cNvSpPr>
          <p:nvPr>
            <p:ph type="dt" sz="half" idx="10"/>
          </p:nvPr>
        </p:nvSpPr>
        <p:spPr/>
        <p:txBody>
          <a:bodyPr/>
          <a:lstStyle/>
          <a:p>
            <a:endParaRPr lang="en-IL"/>
          </a:p>
        </p:txBody>
      </p:sp>
      <p:sp>
        <p:nvSpPr>
          <p:cNvPr id="5" name="Footer Placeholder 4">
            <a:extLst>
              <a:ext uri="{FF2B5EF4-FFF2-40B4-BE49-F238E27FC236}">
                <a16:creationId xmlns:a16="http://schemas.microsoft.com/office/drawing/2014/main" id="{183A79F0-623C-495D-9054-86078CAE87F3}"/>
              </a:ext>
            </a:extLst>
          </p:cNvPr>
          <p:cNvSpPr>
            <a:spLocks noGrp="1"/>
          </p:cNvSpPr>
          <p:nvPr>
            <p:ph type="ftr" sz="quarter" idx="11"/>
          </p:nvPr>
        </p:nvSpPr>
        <p:spPr/>
        <p:txBody>
          <a:bodyPr/>
          <a:lstStyle/>
          <a:p>
            <a:r>
              <a:rPr lang="he-IL"/>
              <a:t>אסיפת בעלי הדירות 1/2023</a:t>
            </a:r>
            <a:endParaRPr lang="en-IL"/>
          </a:p>
        </p:txBody>
      </p:sp>
      <p:sp>
        <p:nvSpPr>
          <p:cNvPr id="6" name="Slide Number Placeholder 5">
            <a:extLst>
              <a:ext uri="{FF2B5EF4-FFF2-40B4-BE49-F238E27FC236}">
                <a16:creationId xmlns:a16="http://schemas.microsoft.com/office/drawing/2014/main" id="{55B589E5-7ADF-4CD7-9646-54A9DAC0042F}"/>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504328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B1BAA4-F8C6-4EC0-A48A-6009FD9A5CDD}"/>
              </a:ext>
            </a:extLst>
          </p:cNvPr>
          <p:cNvSpPr/>
          <p:nvPr userDrawn="1"/>
        </p:nvSpPr>
        <p:spPr>
          <a:xfrm>
            <a:off x="0" y="0"/>
            <a:ext cx="12192000" cy="6842116"/>
          </a:xfrm>
          <a:prstGeom prst="rect">
            <a:avLst/>
          </a:prstGeom>
          <a:solidFill>
            <a:srgbClr val="EAE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7" name="Rectangle 6">
            <a:extLst>
              <a:ext uri="{FF2B5EF4-FFF2-40B4-BE49-F238E27FC236}">
                <a16:creationId xmlns:a16="http://schemas.microsoft.com/office/drawing/2014/main" id="{B2BB952A-7299-4A33-B131-431972816A87}"/>
              </a:ext>
            </a:extLst>
          </p:cNvPr>
          <p:cNvSpPr/>
          <p:nvPr userDrawn="1"/>
        </p:nvSpPr>
        <p:spPr>
          <a:xfrm rot="10800000">
            <a:off x="0" y="6036147"/>
            <a:ext cx="12192000" cy="56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058DE6B8-A7F2-48FA-8FD3-C27F345DE7AA}"/>
              </a:ext>
            </a:extLst>
          </p:cNvPr>
          <p:cNvSpPr>
            <a:spLocks noGrp="1"/>
          </p:cNvSpPr>
          <p:nvPr>
            <p:ph type="title"/>
          </p:nvPr>
        </p:nvSpPr>
        <p:spPr>
          <a:xfrm>
            <a:off x="283028" y="303902"/>
            <a:ext cx="11655223" cy="728889"/>
          </a:xfrm>
        </p:spPr>
        <p:txBody>
          <a:bodyPr>
            <a:normAutofit/>
          </a:bodyPr>
          <a:lstStyle>
            <a:lvl1pPr>
              <a:defRPr sz="36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endParaRPr lang="en-IL" dirty="0"/>
          </a:p>
        </p:txBody>
      </p:sp>
      <p:sp>
        <p:nvSpPr>
          <p:cNvPr id="3" name="Content Placeholder 2">
            <a:extLst>
              <a:ext uri="{FF2B5EF4-FFF2-40B4-BE49-F238E27FC236}">
                <a16:creationId xmlns:a16="http://schemas.microsoft.com/office/drawing/2014/main" id="{20F25BA4-4DAF-449D-8295-B0E5BD6D6856}"/>
              </a:ext>
            </a:extLst>
          </p:cNvPr>
          <p:cNvSpPr>
            <a:spLocks noGrp="1"/>
          </p:cNvSpPr>
          <p:nvPr>
            <p:ph idx="1"/>
          </p:nvPr>
        </p:nvSpPr>
        <p:spPr>
          <a:xfrm>
            <a:off x="283028" y="1035275"/>
            <a:ext cx="11655222" cy="4351338"/>
          </a:xfrm>
        </p:spPr>
        <p:txBody>
          <a:bodyPr/>
          <a:lstStyle>
            <a:lvl1pPr>
              <a:defRPr sz="2400" b="0"/>
            </a:lvl1pPr>
            <a:lvl2pPr marL="449263" indent="-179388">
              <a:defRPr sz="2000"/>
            </a:lvl2pPr>
            <a:lvl3pPr marL="628650" indent="-179388">
              <a:defRPr sz="1800"/>
            </a:lvl3pPr>
            <a:lvl4pPr marL="808038" indent="-179388">
              <a:defRPr sz="1600"/>
            </a:lvl4pPr>
            <a:lvl5pPr marL="987425" indent="-179388">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L" dirty="0"/>
          </a:p>
        </p:txBody>
      </p:sp>
      <p:sp>
        <p:nvSpPr>
          <p:cNvPr id="5" name="Footer Placeholder 4">
            <a:extLst>
              <a:ext uri="{FF2B5EF4-FFF2-40B4-BE49-F238E27FC236}">
                <a16:creationId xmlns:a16="http://schemas.microsoft.com/office/drawing/2014/main" id="{13BFB5B9-71EE-43CC-8CA3-E89885C3D0D1}"/>
              </a:ext>
            </a:extLst>
          </p:cNvPr>
          <p:cNvSpPr>
            <a:spLocks noGrp="1"/>
          </p:cNvSpPr>
          <p:nvPr>
            <p:ph type="ftr" sz="quarter" idx="11"/>
          </p:nvPr>
        </p:nvSpPr>
        <p:spPr>
          <a:xfrm>
            <a:off x="4038600" y="6554098"/>
            <a:ext cx="4114800" cy="288018"/>
          </a:xfrm>
        </p:spPr>
        <p:txBody>
          <a:bodyPr/>
          <a:lstStyle/>
          <a:p>
            <a:r>
              <a:rPr lang="he-IL"/>
              <a:t>אסיפת בעלי הדירות 1/2023</a:t>
            </a:r>
            <a:endParaRPr lang="en-IL"/>
          </a:p>
        </p:txBody>
      </p:sp>
      <p:sp>
        <p:nvSpPr>
          <p:cNvPr id="6" name="Slide Number Placeholder 5">
            <a:extLst>
              <a:ext uri="{FF2B5EF4-FFF2-40B4-BE49-F238E27FC236}">
                <a16:creationId xmlns:a16="http://schemas.microsoft.com/office/drawing/2014/main" id="{AE9CBBB6-AFAD-4E02-A553-8D2B13091298}"/>
              </a:ext>
            </a:extLst>
          </p:cNvPr>
          <p:cNvSpPr>
            <a:spLocks noGrp="1"/>
          </p:cNvSpPr>
          <p:nvPr>
            <p:ph type="sldNum" sz="quarter" idx="12"/>
          </p:nvPr>
        </p:nvSpPr>
        <p:spPr>
          <a:xfrm>
            <a:off x="70757" y="6183347"/>
            <a:ext cx="623207" cy="370751"/>
          </a:xfrm>
        </p:spPr>
        <p:txBody>
          <a:bodyPr/>
          <a:lstStyle>
            <a:lvl1pPr algn="ctr">
              <a:defRPr/>
            </a:lvl1pPr>
          </a:lstStyle>
          <a:p>
            <a:fld id="{A5AA7FE8-D1D2-416A-A968-3AC6B47835B8}" type="slidenum">
              <a:rPr lang="en-IL" smtClean="0"/>
              <a:pPr/>
              <a:t>‹#›</a:t>
            </a:fld>
            <a:endParaRPr lang="en-IL"/>
          </a:p>
        </p:txBody>
      </p:sp>
    </p:spTree>
    <p:extLst>
      <p:ext uri="{BB962C8B-B14F-4D97-AF65-F5344CB8AC3E}">
        <p14:creationId xmlns:p14="http://schemas.microsoft.com/office/powerpoint/2010/main" val="1956116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A6F4-62B1-4742-AB17-A14E307641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5CECE8F0-3490-49CE-927B-7CC87E4DDA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D9595D-D2C3-47E8-B099-DDEA9E8007CC}"/>
              </a:ext>
            </a:extLst>
          </p:cNvPr>
          <p:cNvSpPr>
            <a:spLocks noGrp="1"/>
          </p:cNvSpPr>
          <p:nvPr>
            <p:ph type="dt" sz="half" idx="10"/>
          </p:nvPr>
        </p:nvSpPr>
        <p:spPr/>
        <p:txBody>
          <a:bodyPr/>
          <a:lstStyle/>
          <a:p>
            <a:endParaRPr lang="en-IL"/>
          </a:p>
        </p:txBody>
      </p:sp>
      <p:sp>
        <p:nvSpPr>
          <p:cNvPr id="5" name="Footer Placeholder 4">
            <a:extLst>
              <a:ext uri="{FF2B5EF4-FFF2-40B4-BE49-F238E27FC236}">
                <a16:creationId xmlns:a16="http://schemas.microsoft.com/office/drawing/2014/main" id="{209C07DB-BC1D-4AC7-B981-24067265DD7B}"/>
              </a:ext>
            </a:extLst>
          </p:cNvPr>
          <p:cNvSpPr>
            <a:spLocks noGrp="1"/>
          </p:cNvSpPr>
          <p:nvPr>
            <p:ph type="ftr" sz="quarter" idx="11"/>
          </p:nvPr>
        </p:nvSpPr>
        <p:spPr/>
        <p:txBody>
          <a:bodyPr/>
          <a:lstStyle/>
          <a:p>
            <a:r>
              <a:rPr lang="he-IL"/>
              <a:t>אסיפת בעלי הדירות 1/2023</a:t>
            </a:r>
            <a:endParaRPr lang="en-IL"/>
          </a:p>
        </p:txBody>
      </p:sp>
      <p:sp>
        <p:nvSpPr>
          <p:cNvPr id="6" name="Slide Number Placeholder 5">
            <a:extLst>
              <a:ext uri="{FF2B5EF4-FFF2-40B4-BE49-F238E27FC236}">
                <a16:creationId xmlns:a16="http://schemas.microsoft.com/office/drawing/2014/main" id="{0BF12A7D-8892-4AA3-8815-6B27C25FDD03}"/>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55922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346B9-CCBA-4FF5-B77C-A8AA2E4F044A}"/>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0F5CCA14-94B2-41A2-A9D7-A073EDFA5E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E051F43E-9FF3-44DC-8AF3-85F78D8E1A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C412EBBF-3D8A-40F6-9722-40969DDE315B}"/>
              </a:ext>
            </a:extLst>
          </p:cNvPr>
          <p:cNvSpPr>
            <a:spLocks noGrp="1"/>
          </p:cNvSpPr>
          <p:nvPr>
            <p:ph type="dt" sz="half" idx="10"/>
          </p:nvPr>
        </p:nvSpPr>
        <p:spPr/>
        <p:txBody>
          <a:bodyPr/>
          <a:lstStyle/>
          <a:p>
            <a:endParaRPr lang="en-IL"/>
          </a:p>
        </p:txBody>
      </p:sp>
      <p:sp>
        <p:nvSpPr>
          <p:cNvPr id="6" name="Footer Placeholder 5">
            <a:extLst>
              <a:ext uri="{FF2B5EF4-FFF2-40B4-BE49-F238E27FC236}">
                <a16:creationId xmlns:a16="http://schemas.microsoft.com/office/drawing/2014/main" id="{CAFFB233-C2C1-47B4-BB03-88A4566A039D}"/>
              </a:ext>
            </a:extLst>
          </p:cNvPr>
          <p:cNvSpPr>
            <a:spLocks noGrp="1"/>
          </p:cNvSpPr>
          <p:nvPr>
            <p:ph type="ftr" sz="quarter" idx="11"/>
          </p:nvPr>
        </p:nvSpPr>
        <p:spPr/>
        <p:txBody>
          <a:bodyPr/>
          <a:lstStyle/>
          <a:p>
            <a:r>
              <a:rPr lang="he-IL"/>
              <a:t>אסיפת בעלי הדירות 1/2023</a:t>
            </a:r>
            <a:endParaRPr lang="en-IL"/>
          </a:p>
        </p:txBody>
      </p:sp>
      <p:sp>
        <p:nvSpPr>
          <p:cNvPr id="7" name="Slide Number Placeholder 6">
            <a:extLst>
              <a:ext uri="{FF2B5EF4-FFF2-40B4-BE49-F238E27FC236}">
                <a16:creationId xmlns:a16="http://schemas.microsoft.com/office/drawing/2014/main" id="{94335214-82F4-4ECE-A9B0-6B2FB249CECF}"/>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330779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7B7C3-28A4-442F-9BDD-81384DFC2903}"/>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75C38F4F-EEC6-4A90-9BD0-4ED9560704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885F51-457E-4F03-A0CF-F0B280139D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0D204B98-C021-4313-831A-4BB7117FCF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286E36-303C-427E-9649-EE6887133E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B03B0DA7-73FB-48F6-A6D1-60CA428A1D3E}"/>
              </a:ext>
            </a:extLst>
          </p:cNvPr>
          <p:cNvSpPr>
            <a:spLocks noGrp="1"/>
          </p:cNvSpPr>
          <p:nvPr>
            <p:ph type="dt" sz="half" idx="10"/>
          </p:nvPr>
        </p:nvSpPr>
        <p:spPr/>
        <p:txBody>
          <a:bodyPr/>
          <a:lstStyle/>
          <a:p>
            <a:endParaRPr lang="en-IL"/>
          </a:p>
        </p:txBody>
      </p:sp>
      <p:sp>
        <p:nvSpPr>
          <p:cNvPr id="8" name="Footer Placeholder 7">
            <a:extLst>
              <a:ext uri="{FF2B5EF4-FFF2-40B4-BE49-F238E27FC236}">
                <a16:creationId xmlns:a16="http://schemas.microsoft.com/office/drawing/2014/main" id="{3AD87172-1987-41F0-B930-A8E2FCE0C116}"/>
              </a:ext>
            </a:extLst>
          </p:cNvPr>
          <p:cNvSpPr>
            <a:spLocks noGrp="1"/>
          </p:cNvSpPr>
          <p:nvPr>
            <p:ph type="ftr" sz="quarter" idx="11"/>
          </p:nvPr>
        </p:nvSpPr>
        <p:spPr/>
        <p:txBody>
          <a:bodyPr/>
          <a:lstStyle/>
          <a:p>
            <a:r>
              <a:rPr lang="he-IL"/>
              <a:t>אסיפת בעלי הדירות 1/2023</a:t>
            </a:r>
            <a:endParaRPr lang="en-IL"/>
          </a:p>
        </p:txBody>
      </p:sp>
      <p:sp>
        <p:nvSpPr>
          <p:cNvPr id="9" name="Slide Number Placeholder 8">
            <a:extLst>
              <a:ext uri="{FF2B5EF4-FFF2-40B4-BE49-F238E27FC236}">
                <a16:creationId xmlns:a16="http://schemas.microsoft.com/office/drawing/2014/main" id="{C847C5C0-3BAD-40EF-A100-18226866DF95}"/>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205572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A0C3-B673-4490-A8D0-157F50B07A00}"/>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E054CFFD-6532-4016-9C5F-B5A7D30127F3}"/>
              </a:ext>
            </a:extLst>
          </p:cNvPr>
          <p:cNvSpPr>
            <a:spLocks noGrp="1"/>
          </p:cNvSpPr>
          <p:nvPr>
            <p:ph type="dt" sz="half" idx="10"/>
          </p:nvPr>
        </p:nvSpPr>
        <p:spPr/>
        <p:txBody>
          <a:bodyPr/>
          <a:lstStyle/>
          <a:p>
            <a:endParaRPr lang="en-IL"/>
          </a:p>
        </p:txBody>
      </p:sp>
      <p:sp>
        <p:nvSpPr>
          <p:cNvPr id="4" name="Footer Placeholder 3">
            <a:extLst>
              <a:ext uri="{FF2B5EF4-FFF2-40B4-BE49-F238E27FC236}">
                <a16:creationId xmlns:a16="http://schemas.microsoft.com/office/drawing/2014/main" id="{8475A36C-1E44-451E-9902-F4968A479496}"/>
              </a:ext>
            </a:extLst>
          </p:cNvPr>
          <p:cNvSpPr>
            <a:spLocks noGrp="1"/>
          </p:cNvSpPr>
          <p:nvPr>
            <p:ph type="ftr" sz="quarter" idx="11"/>
          </p:nvPr>
        </p:nvSpPr>
        <p:spPr/>
        <p:txBody>
          <a:bodyPr/>
          <a:lstStyle/>
          <a:p>
            <a:r>
              <a:rPr lang="he-IL"/>
              <a:t>אסיפת בעלי הדירות 1/2023</a:t>
            </a:r>
            <a:endParaRPr lang="en-IL"/>
          </a:p>
        </p:txBody>
      </p:sp>
      <p:sp>
        <p:nvSpPr>
          <p:cNvPr id="5" name="Slide Number Placeholder 4">
            <a:extLst>
              <a:ext uri="{FF2B5EF4-FFF2-40B4-BE49-F238E27FC236}">
                <a16:creationId xmlns:a16="http://schemas.microsoft.com/office/drawing/2014/main" id="{C40820D9-24EC-4C3B-ACF8-831FCA928B1D}"/>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2917548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41E70D-EAC6-4C8B-9A5B-600E7F1712AC}"/>
              </a:ext>
            </a:extLst>
          </p:cNvPr>
          <p:cNvSpPr>
            <a:spLocks noGrp="1"/>
          </p:cNvSpPr>
          <p:nvPr>
            <p:ph type="dt" sz="half" idx="10"/>
          </p:nvPr>
        </p:nvSpPr>
        <p:spPr/>
        <p:txBody>
          <a:bodyPr/>
          <a:lstStyle/>
          <a:p>
            <a:endParaRPr lang="en-IL"/>
          </a:p>
        </p:txBody>
      </p:sp>
      <p:sp>
        <p:nvSpPr>
          <p:cNvPr id="3" name="Footer Placeholder 2">
            <a:extLst>
              <a:ext uri="{FF2B5EF4-FFF2-40B4-BE49-F238E27FC236}">
                <a16:creationId xmlns:a16="http://schemas.microsoft.com/office/drawing/2014/main" id="{DC5E9D66-A53F-4BCA-8999-FCCB7972D0A8}"/>
              </a:ext>
            </a:extLst>
          </p:cNvPr>
          <p:cNvSpPr>
            <a:spLocks noGrp="1"/>
          </p:cNvSpPr>
          <p:nvPr>
            <p:ph type="ftr" sz="quarter" idx="11"/>
          </p:nvPr>
        </p:nvSpPr>
        <p:spPr/>
        <p:txBody>
          <a:bodyPr/>
          <a:lstStyle/>
          <a:p>
            <a:r>
              <a:rPr lang="he-IL"/>
              <a:t>אסיפת בעלי הדירות 1/2023</a:t>
            </a:r>
            <a:endParaRPr lang="en-IL"/>
          </a:p>
        </p:txBody>
      </p:sp>
      <p:sp>
        <p:nvSpPr>
          <p:cNvPr id="4" name="Slide Number Placeholder 3">
            <a:extLst>
              <a:ext uri="{FF2B5EF4-FFF2-40B4-BE49-F238E27FC236}">
                <a16:creationId xmlns:a16="http://schemas.microsoft.com/office/drawing/2014/main" id="{DED9EFA4-E810-4F20-A3E8-59B03C5A1D12}"/>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381935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A30C-BB6D-4E08-95CD-A986387235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AC5D4F23-B999-46B7-94CB-027FE61E1D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9714A313-6601-42C1-AB39-95232A2AED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2F6A8D-4649-4DDC-8A5C-928BBCFC5E4E}"/>
              </a:ext>
            </a:extLst>
          </p:cNvPr>
          <p:cNvSpPr>
            <a:spLocks noGrp="1"/>
          </p:cNvSpPr>
          <p:nvPr>
            <p:ph type="dt" sz="half" idx="10"/>
          </p:nvPr>
        </p:nvSpPr>
        <p:spPr/>
        <p:txBody>
          <a:bodyPr/>
          <a:lstStyle/>
          <a:p>
            <a:endParaRPr lang="en-IL"/>
          </a:p>
        </p:txBody>
      </p:sp>
      <p:sp>
        <p:nvSpPr>
          <p:cNvPr id="6" name="Footer Placeholder 5">
            <a:extLst>
              <a:ext uri="{FF2B5EF4-FFF2-40B4-BE49-F238E27FC236}">
                <a16:creationId xmlns:a16="http://schemas.microsoft.com/office/drawing/2014/main" id="{B9D2825A-5ED3-4E8A-AC3A-8F0E8797F595}"/>
              </a:ext>
            </a:extLst>
          </p:cNvPr>
          <p:cNvSpPr>
            <a:spLocks noGrp="1"/>
          </p:cNvSpPr>
          <p:nvPr>
            <p:ph type="ftr" sz="quarter" idx="11"/>
          </p:nvPr>
        </p:nvSpPr>
        <p:spPr/>
        <p:txBody>
          <a:bodyPr/>
          <a:lstStyle/>
          <a:p>
            <a:r>
              <a:rPr lang="he-IL"/>
              <a:t>אסיפת בעלי הדירות 1/2023</a:t>
            </a:r>
            <a:endParaRPr lang="en-IL"/>
          </a:p>
        </p:txBody>
      </p:sp>
      <p:sp>
        <p:nvSpPr>
          <p:cNvPr id="7" name="Slide Number Placeholder 6">
            <a:extLst>
              <a:ext uri="{FF2B5EF4-FFF2-40B4-BE49-F238E27FC236}">
                <a16:creationId xmlns:a16="http://schemas.microsoft.com/office/drawing/2014/main" id="{A822AB26-C07C-4BCD-8E47-CA5101ADB623}"/>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78404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C18EB-45CC-4606-8190-2DE88445FF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290EAA8A-8B32-4BA3-9D59-DB7903C85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C9F9BED5-C207-48F1-9E8F-FC2998B3B7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F7E284-1CC3-4321-96E1-46A5EBC0C7F5}"/>
              </a:ext>
            </a:extLst>
          </p:cNvPr>
          <p:cNvSpPr>
            <a:spLocks noGrp="1"/>
          </p:cNvSpPr>
          <p:nvPr>
            <p:ph type="dt" sz="half" idx="10"/>
          </p:nvPr>
        </p:nvSpPr>
        <p:spPr/>
        <p:txBody>
          <a:bodyPr/>
          <a:lstStyle/>
          <a:p>
            <a:endParaRPr lang="en-IL"/>
          </a:p>
        </p:txBody>
      </p:sp>
      <p:sp>
        <p:nvSpPr>
          <p:cNvPr id="6" name="Footer Placeholder 5">
            <a:extLst>
              <a:ext uri="{FF2B5EF4-FFF2-40B4-BE49-F238E27FC236}">
                <a16:creationId xmlns:a16="http://schemas.microsoft.com/office/drawing/2014/main" id="{7E16A7E2-34A3-483D-860C-8EF60F5AFCF0}"/>
              </a:ext>
            </a:extLst>
          </p:cNvPr>
          <p:cNvSpPr>
            <a:spLocks noGrp="1"/>
          </p:cNvSpPr>
          <p:nvPr>
            <p:ph type="ftr" sz="quarter" idx="11"/>
          </p:nvPr>
        </p:nvSpPr>
        <p:spPr/>
        <p:txBody>
          <a:bodyPr/>
          <a:lstStyle/>
          <a:p>
            <a:r>
              <a:rPr lang="he-IL"/>
              <a:t>אסיפת בעלי הדירות 1/2023</a:t>
            </a:r>
            <a:endParaRPr lang="en-IL"/>
          </a:p>
        </p:txBody>
      </p:sp>
      <p:sp>
        <p:nvSpPr>
          <p:cNvPr id="7" name="Slide Number Placeholder 6">
            <a:extLst>
              <a:ext uri="{FF2B5EF4-FFF2-40B4-BE49-F238E27FC236}">
                <a16:creationId xmlns:a16="http://schemas.microsoft.com/office/drawing/2014/main" id="{CA820198-98D9-4107-A175-EFBC08F40A82}"/>
              </a:ext>
            </a:extLst>
          </p:cNvPr>
          <p:cNvSpPr>
            <a:spLocks noGrp="1"/>
          </p:cNvSpPr>
          <p:nvPr>
            <p:ph type="sldNum" sz="quarter" idx="12"/>
          </p:nvPr>
        </p:nvSpPr>
        <p:spPr/>
        <p:txBody>
          <a:bodyPr/>
          <a:lstStyle/>
          <a:p>
            <a:fld id="{A5AA7FE8-D1D2-416A-A968-3AC6B47835B8}" type="slidenum">
              <a:rPr lang="en-IL" smtClean="0"/>
              <a:t>‹#›</a:t>
            </a:fld>
            <a:endParaRPr lang="en-IL"/>
          </a:p>
        </p:txBody>
      </p:sp>
    </p:spTree>
    <p:extLst>
      <p:ext uri="{BB962C8B-B14F-4D97-AF65-F5344CB8AC3E}">
        <p14:creationId xmlns:p14="http://schemas.microsoft.com/office/powerpoint/2010/main" val="3902075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D44DBF-F852-4651-94ED-C666EC5429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BFB782E1-0BBA-4760-BCC0-A0E85CF552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59D228B0-CAB6-4D38-8F74-231DA19EB8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L"/>
          </a:p>
        </p:txBody>
      </p:sp>
      <p:sp>
        <p:nvSpPr>
          <p:cNvPr id="5" name="Footer Placeholder 4">
            <a:extLst>
              <a:ext uri="{FF2B5EF4-FFF2-40B4-BE49-F238E27FC236}">
                <a16:creationId xmlns:a16="http://schemas.microsoft.com/office/drawing/2014/main" id="{B0681352-FCC8-4430-8E82-50B88CBDB7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e-IL"/>
              <a:t>אסיפת בעלי הדירות 1/2023</a:t>
            </a:r>
            <a:endParaRPr lang="en-IL"/>
          </a:p>
        </p:txBody>
      </p:sp>
      <p:sp>
        <p:nvSpPr>
          <p:cNvPr id="6" name="Slide Number Placeholder 5">
            <a:extLst>
              <a:ext uri="{FF2B5EF4-FFF2-40B4-BE49-F238E27FC236}">
                <a16:creationId xmlns:a16="http://schemas.microsoft.com/office/drawing/2014/main" id="{C77812ED-C0F5-4E22-B6D9-EC598C114A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A7FE8-D1D2-416A-A968-3AC6B47835B8}" type="slidenum">
              <a:rPr lang="en-IL" smtClean="0"/>
              <a:t>‹#›</a:t>
            </a:fld>
            <a:endParaRPr lang="en-IL"/>
          </a:p>
        </p:txBody>
      </p:sp>
    </p:spTree>
    <p:extLst>
      <p:ext uri="{BB962C8B-B14F-4D97-AF65-F5344CB8AC3E}">
        <p14:creationId xmlns:p14="http://schemas.microsoft.com/office/powerpoint/2010/main" val="151021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126_2B3F530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E6BD3C3-2DBE-42F9-BEB3-0C7C9FEA240E}"/>
              </a:ext>
            </a:extLst>
          </p:cNvPr>
          <p:cNvSpPr/>
          <p:nvPr/>
        </p:nvSpPr>
        <p:spPr>
          <a:xfrm>
            <a:off x="0" y="-44878"/>
            <a:ext cx="12192000" cy="4176346"/>
          </a:xfrm>
          <a:prstGeom prst="rect">
            <a:avLst/>
          </a:prstGeom>
          <a:gradFill flip="none" rotWithShape="1">
            <a:gsLst>
              <a:gs pos="0">
                <a:srgbClr val="F79646">
                  <a:lumMod val="50000"/>
                </a:srgbClr>
              </a:gs>
              <a:gs pos="100000">
                <a:srgbClr val="F89E1B"/>
              </a:gs>
            </a:gsLst>
            <a:lin ang="5400000" scaled="1"/>
            <a:tileRect/>
          </a:gradFill>
          <a:ln w="25400" cap="flat" cmpd="sng" algn="ctr">
            <a:noFill/>
            <a:prstDash val="solid"/>
          </a:ln>
          <a:effectLst>
            <a:outerShdw blurRad="228600" dist="152400" dir="5400000" algn="t" rotWithShape="0">
              <a:prstClr val="black">
                <a:alpha val="31000"/>
              </a:prstClr>
            </a:outerShdw>
          </a:effectLst>
        </p:spPr>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10" name="Rectangle 15">
            <a:extLst>
              <a:ext uri="{FF2B5EF4-FFF2-40B4-BE49-F238E27FC236}">
                <a16:creationId xmlns:a16="http://schemas.microsoft.com/office/drawing/2014/main" id="{23E2E984-7AB8-4410-BD1D-88FD4F88930A}"/>
              </a:ext>
            </a:extLst>
          </p:cNvPr>
          <p:cNvSpPr>
            <a:spLocks noChangeArrowheads="1"/>
          </p:cNvSpPr>
          <p:nvPr/>
        </p:nvSpPr>
        <p:spPr bwMode="auto">
          <a:xfrm>
            <a:off x="227134" y="4001341"/>
            <a:ext cx="7622931" cy="112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lgn="r" rtl="1">
              <a:spcBef>
                <a:spcPct val="0"/>
              </a:spcBef>
              <a:buNone/>
              <a:defRPr/>
            </a:pPr>
            <a:r>
              <a:rPr lang="he-IL" sz="5400" b="1" dirty="0">
                <a:solidFill>
                  <a:srgbClr val="FF0000"/>
                </a:solidFill>
              </a:rPr>
              <a:t>סביוני רמת אביב </a:t>
            </a:r>
            <a:endParaRPr lang="en-US" sz="5400" b="1" dirty="0">
              <a:solidFill>
                <a:srgbClr val="FF0000"/>
              </a:solidFill>
            </a:endParaRPr>
          </a:p>
          <a:p>
            <a:pPr lvl="0" algn="r" rtl="1">
              <a:spcBef>
                <a:spcPct val="0"/>
              </a:spcBef>
              <a:buNone/>
              <a:defRPr/>
            </a:pPr>
            <a:endParaRPr lang="he-IL" altLang="he-IL" sz="4400" b="1" dirty="0">
              <a:effectLst>
                <a:outerShdw blurRad="38100" dist="38100" dir="2700000" algn="tl">
                  <a:srgbClr val="000000">
                    <a:alpha val="43137"/>
                  </a:srgbClr>
                </a:outerShdw>
              </a:effectLst>
            </a:endParaRPr>
          </a:p>
          <a:p>
            <a:pPr lvl="0" algn="r" rtl="1">
              <a:spcBef>
                <a:spcPct val="0"/>
              </a:spcBef>
              <a:buNone/>
              <a:defRPr/>
            </a:pPr>
            <a:r>
              <a:rPr lang="he-IL" altLang="he-IL" sz="4800" b="1" u="sng" dirty="0">
                <a:effectLst>
                  <a:outerShdw blurRad="38100" dist="38100" dir="2700000" algn="tl">
                    <a:srgbClr val="000000">
                      <a:alpha val="43137"/>
                    </a:srgbClr>
                  </a:outerShdw>
                </a:effectLst>
              </a:rPr>
              <a:t>אסיפה כללית – בעלי דירות</a:t>
            </a:r>
          </a:p>
          <a:p>
            <a:pPr lvl="0" algn="r" rtl="1">
              <a:spcBef>
                <a:spcPct val="0"/>
              </a:spcBef>
              <a:buNone/>
              <a:defRPr/>
            </a:pPr>
            <a:endParaRPr lang="he-IL" altLang="he-IL" b="1" dirty="0"/>
          </a:p>
          <a:p>
            <a:pPr lvl="0" algn="r" rtl="1">
              <a:spcBef>
                <a:spcPct val="0"/>
              </a:spcBef>
              <a:buNone/>
              <a:defRPr/>
            </a:pPr>
            <a:r>
              <a:rPr lang="he-IL" altLang="he-IL" b="1" dirty="0"/>
              <a:t>27 לדצמבר 2023</a:t>
            </a:r>
            <a:endParaRPr kumimoji="0" lang="en-US" altLang="he-IL"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kumimoji="0" lang="en-US" altLang="he-IL" sz="2800" b="0" i="0" u="none" strike="noStrike" kern="1200" cap="none"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endParaRPr>
          </a:p>
        </p:txBody>
      </p:sp>
      <p:pic>
        <p:nvPicPr>
          <p:cNvPr id="2" name="Picture 2" descr="פרויקט סביוני רמת אביב בתל אביב - יפו | גורו">
            <a:extLst>
              <a:ext uri="{FF2B5EF4-FFF2-40B4-BE49-F238E27FC236}">
                <a16:creationId xmlns:a16="http://schemas.microsoft.com/office/drawing/2014/main" id="{8EF7A710-BFBE-4277-8113-E0A4BC662A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6440" y="4562557"/>
            <a:ext cx="2765848" cy="207171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5" name="תמונה 4" descr="תמונה שמכילה טקסט, שלט&#10;&#10;התיאור נוצר באופן אוטומטי">
            <a:extLst>
              <a:ext uri="{FF2B5EF4-FFF2-40B4-BE49-F238E27FC236}">
                <a16:creationId xmlns:a16="http://schemas.microsoft.com/office/drawing/2014/main" id="{76ECC172-B597-49FE-A8B2-67DF0140EFC7}"/>
              </a:ext>
            </a:extLst>
          </p:cNvPr>
          <p:cNvPicPr>
            <a:picLocks noChangeAspect="1"/>
          </p:cNvPicPr>
          <p:nvPr/>
        </p:nvPicPr>
        <p:blipFill rotWithShape="1">
          <a:blip r:embed="rId3">
            <a:extLst>
              <a:ext uri="{28A0092B-C50C-407E-A947-70E740481C1C}">
                <a14:useLocalDpi xmlns:a14="http://schemas.microsoft.com/office/drawing/2010/main" val="0"/>
              </a:ext>
            </a:extLst>
          </a:blip>
          <a:srcRect b="9565"/>
          <a:stretch/>
        </p:blipFill>
        <p:spPr>
          <a:xfrm>
            <a:off x="464765" y="555560"/>
            <a:ext cx="3425449" cy="1284460"/>
          </a:xfrm>
          <a:prstGeom prst="rect">
            <a:avLst/>
          </a:prstGeom>
        </p:spPr>
      </p:pic>
      <p:sp>
        <p:nvSpPr>
          <p:cNvPr id="3" name="Footer Placeholder 2">
            <a:extLst>
              <a:ext uri="{FF2B5EF4-FFF2-40B4-BE49-F238E27FC236}">
                <a16:creationId xmlns:a16="http://schemas.microsoft.com/office/drawing/2014/main" id="{E9CE0B6A-38F5-AA8B-E088-D710988FA548}"/>
              </a:ext>
            </a:extLst>
          </p:cNvPr>
          <p:cNvSpPr>
            <a:spLocks noGrp="1"/>
          </p:cNvSpPr>
          <p:nvPr>
            <p:ph type="ftr" sz="quarter" idx="11"/>
          </p:nvPr>
        </p:nvSpPr>
        <p:spPr/>
        <p:txBody>
          <a:bodyPr/>
          <a:lstStyle/>
          <a:p>
            <a:r>
              <a:rPr lang="he-IL"/>
              <a:t>אסיפת בעלי הדירות 1/2023</a:t>
            </a:r>
            <a:endParaRPr lang="en-IL"/>
          </a:p>
        </p:txBody>
      </p:sp>
      <p:sp>
        <p:nvSpPr>
          <p:cNvPr id="4" name="Slide Number Placeholder 3">
            <a:extLst>
              <a:ext uri="{FF2B5EF4-FFF2-40B4-BE49-F238E27FC236}">
                <a16:creationId xmlns:a16="http://schemas.microsoft.com/office/drawing/2014/main" id="{C8239679-B4A4-70CB-1023-E290ECDCC48D}"/>
              </a:ext>
            </a:extLst>
          </p:cNvPr>
          <p:cNvSpPr>
            <a:spLocks noGrp="1"/>
          </p:cNvSpPr>
          <p:nvPr>
            <p:ph type="sldNum" sz="quarter" idx="12"/>
          </p:nvPr>
        </p:nvSpPr>
        <p:spPr/>
        <p:txBody>
          <a:bodyPr/>
          <a:lstStyle/>
          <a:p>
            <a:fld id="{A5AA7FE8-D1D2-416A-A968-3AC6B47835B8}" type="slidenum">
              <a:rPr lang="en-IL" smtClean="0"/>
              <a:t>1</a:t>
            </a:fld>
            <a:endParaRPr lang="en-IL"/>
          </a:p>
        </p:txBody>
      </p:sp>
    </p:spTree>
    <p:extLst>
      <p:ext uri="{BB962C8B-B14F-4D97-AF65-F5344CB8AC3E}">
        <p14:creationId xmlns:p14="http://schemas.microsoft.com/office/powerpoint/2010/main" val="8537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89561-3536-BCC7-30CF-427E90FA1893}"/>
              </a:ext>
            </a:extLst>
          </p:cNvPr>
          <p:cNvSpPr>
            <a:spLocks noGrp="1"/>
          </p:cNvSpPr>
          <p:nvPr>
            <p:ph type="title"/>
          </p:nvPr>
        </p:nvSpPr>
        <p:spPr/>
        <p:txBody>
          <a:bodyPr>
            <a:normAutofit/>
          </a:bodyPr>
          <a:lstStyle/>
          <a:p>
            <a:pPr algn="ctr"/>
            <a:r>
              <a:rPr lang="he-IL" dirty="0"/>
              <a:t>שביעות רצון כללית 2</a:t>
            </a:r>
          </a:p>
        </p:txBody>
      </p:sp>
      <p:graphicFrame>
        <p:nvGraphicFramePr>
          <p:cNvPr id="6" name="Table 6">
            <a:extLst>
              <a:ext uri="{FF2B5EF4-FFF2-40B4-BE49-F238E27FC236}">
                <a16:creationId xmlns:a16="http://schemas.microsoft.com/office/drawing/2014/main" id="{EF5C4273-1238-09BB-8DB0-55A9F6DCE453}"/>
              </a:ext>
            </a:extLst>
          </p:cNvPr>
          <p:cNvGraphicFramePr>
            <a:graphicFrameLocks noGrp="1"/>
          </p:cNvGraphicFramePr>
          <p:nvPr>
            <p:ph idx="1"/>
          </p:nvPr>
        </p:nvGraphicFramePr>
        <p:xfrm>
          <a:off x="268287" y="1454916"/>
          <a:ext cx="11655424" cy="1778000"/>
        </p:xfrm>
        <a:graphic>
          <a:graphicData uri="http://schemas.openxmlformats.org/drawingml/2006/table">
            <a:tbl>
              <a:tblPr rtl="1" firstRow="1" bandRow="1">
                <a:tableStyleId>{5C22544A-7EE6-4342-B048-85BDC9FD1C3A}</a:tableStyleId>
              </a:tblPr>
              <a:tblGrid>
                <a:gridCol w="4958080">
                  <a:extLst>
                    <a:ext uri="{9D8B030D-6E8A-4147-A177-3AD203B41FA5}">
                      <a16:colId xmlns:a16="http://schemas.microsoft.com/office/drawing/2014/main" val="3400917131"/>
                    </a:ext>
                  </a:extLst>
                </a:gridCol>
                <a:gridCol w="1406101">
                  <a:extLst>
                    <a:ext uri="{9D8B030D-6E8A-4147-A177-3AD203B41FA5}">
                      <a16:colId xmlns:a16="http://schemas.microsoft.com/office/drawing/2014/main" val="2310987205"/>
                    </a:ext>
                  </a:extLst>
                </a:gridCol>
                <a:gridCol w="1406101">
                  <a:extLst>
                    <a:ext uri="{9D8B030D-6E8A-4147-A177-3AD203B41FA5}">
                      <a16:colId xmlns:a16="http://schemas.microsoft.com/office/drawing/2014/main" val="78993390"/>
                    </a:ext>
                  </a:extLst>
                </a:gridCol>
                <a:gridCol w="1942571">
                  <a:extLst>
                    <a:ext uri="{9D8B030D-6E8A-4147-A177-3AD203B41FA5}">
                      <a16:colId xmlns:a16="http://schemas.microsoft.com/office/drawing/2014/main" val="2194305796"/>
                    </a:ext>
                  </a:extLst>
                </a:gridCol>
                <a:gridCol w="1942571">
                  <a:extLst>
                    <a:ext uri="{9D8B030D-6E8A-4147-A177-3AD203B41FA5}">
                      <a16:colId xmlns:a16="http://schemas.microsoft.com/office/drawing/2014/main" val="3771397595"/>
                    </a:ext>
                  </a:extLst>
                </a:gridCol>
              </a:tblGrid>
              <a:tr h="370840">
                <a:tc>
                  <a:txBody>
                    <a:bodyPr/>
                    <a:lstStyle/>
                    <a:p>
                      <a:pPr rtl="1"/>
                      <a:endParaRPr lang="he-IL" dirty="0"/>
                    </a:p>
                  </a:txBody>
                  <a:tcPr/>
                </a:tc>
                <a:tc>
                  <a:txBody>
                    <a:bodyPr/>
                    <a:lstStyle/>
                    <a:p>
                      <a:pPr algn="ctr" rtl="1"/>
                      <a:r>
                        <a:rPr lang="he-IL" dirty="0"/>
                        <a:t>ציון ממוצע 2/23</a:t>
                      </a:r>
                    </a:p>
                  </a:txBody>
                  <a:tcPr/>
                </a:tc>
                <a:tc>
                  <a:txBody>
                    <a:bodyPr/>
                    <a:lstStyle/>
                    <a:p>
                      <a:pPr algn="ctr" rtl="1"/>
                      <a:r>
                        <a:rPr lang="he-IL" dirty="0"/>
                        <a:t>ציון ממוצע</a:t>
                      </a:r>
                    </a:p>
                    <a:p>
                      <a:pPr algn="ctr" rtl="1"/>
                      <a:r>
                        <a:rPr lang="he-IL" dirty="0"/>
                        <a:t>12/23</a:t>
                      </a:r>
                    </a:p>
                  </a:txBody>
                  <a:tcPr/>
                </a:tc>
                <a:tc>
                  <a:txBody>
                    <a:bodyPr/>
                    <a:lstStyle/>
                    <a:p>
                      <a:pPr algn="ctr" rtl="1"/>
                      <a:r>
                        <a:rPr lang="he-IL" dirty="0"/>
                        <a:t>מספר משיבים</a:t>
                      </a:r>
                    </a:p>
                    <a:p>
                      <a:pPr algn="ctr" rtl="1"/>
                      <a:r>
                        <a:rPr lang="he-IL" dirty="0"/>
                        <a:t>2/23</a:t>
                      </a:r>
                    </a:p>
                  </a:txBody>
                  <a:tcPr/>
                </a:tc>
                <a:tc>
                  <a:txBody>
                    <a:bodyPr/>
                    <a:lstStyle/>
                    <a:p>
                      <a:pPr algn="ctr" rtl="1"/>
                      <a:r>
                        <a:rPr lang="he-IL" dirty="0"/>
                        <a:t>מספר משיבים</a:t>
                      </a:r>
                    </a:p>
                    <a:p>
                      <a:pPr algn="ctr" rtl="1"/>
                      <a:r>
                        <a:rPr lang="he-IL" dirty="0"/>
                        <a:t>12/23</a:t>
                      </a:r>
                    </a:p>
                  </a:txBody>
                  <a:tcPr/>
                </a:tc>
                <a:extLst>
                  <a:ext uri="{0D108BD9-81ED-4DB2-BD59-A6C34878D82A}">
                    <a16:rowId xmlns:a16="http://schemas.microsoft.com/office/drawing/2014/main" val="1296223301"/>
                  </a:ext>
                </a:extLst>
              </a:tr>
              <a:tr h="370840">
                <a:tc>
                  <a:txBody>
                    <a:bodyPr/>
                    <a:lstStyle/>
                    <a:p>
                      <a:pPr algn="r" rtl="1"/>
                      <a:r>
                        <a:rPr lang="he-IL" b="1" dirty="0"/>
                        <a:t>שמירה- מבואה מזרחית</a:t>
                      </a:r>
                    </a:p>
                  </a:txBody>
                  <a:tcPr/>
                </a:tc>
                <a:tc>
                  <a:txBody>
                    <a:bodyPr/>
                    <a:lstStyle/>
                    <a:p>
                      <a:pPr algn="ctr" rtl="1"/>
                      <a:r>
                        <a:rPr lang="he-IL" b="1" dirty="0"/>
                        <a:t>2.82</a:t>
                      </a:r>
                    </a:p>
                  </a:txBody>
                  <a:tcPr/>
                </a:tc>
                <a:tc>
                  <a:txBody>
                    <a:bodyPr/>
                    <a:lstStyle/>
                    <a:p>
                      <a:pPr algn="ctr" rtl="1"/>
                      <a:r>
                        <a:rPr lang="he-IL" b="1" dirty="0"/>
                        <a:t>2.79</a:t>
                      </a:r>
                    </a:p>
                  </a:txBody>
                  <a:tcPr/>
                </a:tc>
                <a:tc>
                  <a:txBody>
                    <a:bodyPr/>
                    <a:lstStyle/>
                    <a:p>
                      <a:pPr algn="ctr" rtl="1"/>
                      <a:r>
                        <a:rPr lang="he-IL" b="1" dirty="0"/>
                        <a:t>184</a:t>
                      </a:r>
                    </a:p>
                  </a:txBody>
                  <a:tcPr/>
                </a:tc>
                <a:tc>
                  <a:txBody>
                    <a:bodyPr/>
                    <a:lstStyle/>
                    <a:p>
                      <a:pPr algn="ctr" rtl="1"/>
                      <a:r>
                        <a:rPr lang="he-IL" b="1" dirty="0"/>
                        <a:t>153</a:t>
                      </a:r>
                    </a:p>
                  </a:txBody>
                  <a:tcPr/>
                </a:tc>
                <a:extLst>
                  <a:ext uri="{0D108BD9-81ED-4DB2-BD59-A6C34878D82A}">
                    <a16:rowId xmlns:a16="http://schemas.microsoft.com/office/drawing/2014/main" val="451898237"/>
                  </a:ext>
                </a:extLst>
              </a:tr>
              <a:tr h="370840">
                <a:tc>
                  <a:txBody>
                    <a:bodyPr/>
                    <a:lstStyle/>
                    <a:p>
                      <a:pPr algn="r" rtl="1"/>
                      <a:r>
                        <a:rPr lang="he-IL" b="1" dirty="0"/>
                        <a:t>שמירה-  מבואה מערבית</a:t>
                      </a:r>
                    </a:p>
                  </a:txBody>
                  <a:tcPr/>
                </a:tc>
                <a:tc>
                  <a:txBody>
                    <a:bodyPr/>
                    <a:lstStyle/>
                    <a:p>
                      <a:pPr algn="ctr" rtl="1"/>
                      <a:r>
                        <a:rPr lang="he-IL" b="1" dirty="0"/>
                        <a:t>3.34</a:t>
                      </a:r>
                    </a:p>
                  </a:txBody>
                  <a:tcPr/>
                </a:tc>
                <a:tc>
                  <a:txBody>
                    <a:bodyPr/>
                    <a:lstStyle/>
                    <a:p>
                      <a:pPr algn="ctr" rtl="1"/>
                      <a:r>
                        <a:rPr lang="en-US" sz="2000" b="1" kern="1200" dirty="0">
                          <a:solidFill>
                            <a:schemeClr val="dk1"/>
                          </a:solidFill>
                          <a:latin typeface="+mn-lt"/>
                          <a:ea typeface="+mn-ea"/>
                          <a:cs typeface="+mn-cs"/>
                        </a:rPr>
                        <a:t>3.21</a:t>
                      </a:r>
                      <a:endParaRPr lang="he-IL" sz="2000" b="1" kern="1200" dirty="0">
                        <a:solidFill>
                          <a:schemeClr val="dk1"/>
                        </a:solidFill>
                        <a:latin typeface="+mn-lt"/>
                        <a:ea typeface="+mn-ea"/>
                        <a:cs typeface="+mn-cs"/>
                      </a:endParaRPr>
                    </a:p>
                  </a:txBody>
                  <a:tcPr/>
                </a:tc>
                <a:tc>
                  <a:txBody>
                    <a:bodyPr/>
                    <a:lstStyle/>
                    <a:p>
                      <a:pPr algn="ctr" rtl="1"/>
                      <a:r>
                        <a:rPr lang="he-IL" b="1" dirty="0"/>
                        <a:t>181</a:t>
                      </a:r>
                    </a:p>
                  </a:txBody>
                  <a:tcPr/>
                </a:tc>
                <a:tc>
                  <a:txBody>
                    <a:bodyPr/>
                    <a:lstStyle/>
                    <a:p>
                      <a:pPr algn="ctr" rtl="1"/>
                      <a:r>
                        <a:rPr lang="en-US" sz="2000" b="1" dirty="0"/>
                        <a:t>147</a:t>
                      </a:r>
                      <a:endParaRPr lang="he-IL" sz="2000" b="1" dirty="0"/>
                    </a:p>
                  </a:txBody>
                  <a:tcPr/>
                </a:tc>
                <a:extLst>
                  <a:ext uri="{0D108BD9-81ED-4DB2-BD59-A6C34878D82A}">
                    <a16:rowId xmlns:a16="http://schemas.microsoft.com/office/drawing/2014/main" val="2180017564"/>
                  </a:ext>
                </a:extLst>
              </a:tr>
              <a:tr h="370840">
                <a:tc>
                  <a:txBody>
                    <a:bodyPr/>
                    <a:lstStyle/>
                    <a:p>
                      <a:pPr algn="r" rtl="1"/>
                      <a:r>
                        <a:rPr lang="he-IL" b="1" dirty="0"/>
                        <a:t>שמירה- הערכה כללית על אופן תפקוד השומרים</a:t>
                      </a:r>
                    </a:p>
                  </a:txBody>
                  <a:tcPr/>
                </a:tc>
                <a:tc>
                  <a:txBody>
                    <a:bodyPr/>
                    <a:lstStyle/>
                    <a:p>
                      <a:pPr algn="ctr" rtl="1"/>
                      <a:r>
                        <a:rPr lang="he-IL" b="1" dirty="0"/>
                        <a:t>2.92</a:t>
                      </a:r>
                    </a:p>
                  </a:txBody>
                  <a:tcPr/>
                </a:tc>
                <a:tc>
                  <a:txBody>
                    <a:bodyPr/>
                    <a:lstStyle/>
                    <a:p>
                      <a:pPr algn="ctr" rtl="1"/>
                      <a:r>
                        <a:rPr lang="en-US" b="1" dirty="0"/>
                        <a:t>2.89</a:t>
                      </a:r>
                      <a:endParaRPr lang="he-IL" b="1" dirty="0"/>
                    </a:p>
                  </a:txBody>
                  <a:tcPr/>
                </a:tc>
                <a:tc>
                  <a:txBody>
                    <a:bodyPr/>
                    <a:lstStyle/>
                    <a:p>
                      <a:pPr algn="ctr" rtl="1"/>
                      <a:r>
                        <a:rPr lang="he-IL" b="1" dirty="0"/>
                        <a:t>207</a:t>
                      </a:r>
                    </a:p>
                  </a:txBody>
                  <a:tcPr/>
                </a:tc>
                <a:tc>
                  <a:txBody>
                    <a:bodyPr/>
                    <a:lstStyle/>
                    <a:p>
                      <a:pPr algn="ctr" rtl="1"/>
                      <a:r>
                        <a:rPr lang="en-US" b="1" dirty="0"/>
                        <a:t>169</a:t>
                      </a:r>
                      <a:endParaRPr lang="he-IL" b="1" dirty="0"/>
                    </a:p>
                  </a:txBody>
                  <a:tcPr/>
                </a:tc>
                <a:extLst>
                  <a:ext uri="{0D108BD9-81ED-4DB2-BD59-A6C34878D82A}">
                    <a16:rowId xmlns:a16="http://schemas.microsoft.com/office/drawing/2014/main" val="28976208"/>
                  </a:ext>
                </a:extLst>
              </a:tr>
            </a:tbl>
          </a:graphicData>
        </a:graphic>
      </p:graphicFrame>
      <p:sp>
        <p:nvSpPr>
          <p:cNvPr id="5" name="Slide Number Placeholder 4">
            <a:extLst>
              <a:ext uri="{FF2B5EF4-FFF2-40B4-BE49-F238E27FC236}">
                <a16:creationId xmlns:a16="http://schemas.microsoft.com/office/drawing/2014/main" id="{858AA008-1A7F-9370-F39D-6589F9698D48}"/>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A5AA7FE8-D1D2-416A-A968-3AC6B47835B8}" type="slidenum">
              <a:rPr kumimoji="0" lang="en-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I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5DE7244-B7A1-955C-0078-75992235E376}"/>
              </a:ext>
            </a:extLst>
          </p:cNvPr>
          <p:cNvPicPr>
            <a:picLocks noChangeAspect="1"/>
          </p:cNvPicPr>
          <p:nvPr/>
        </p:nvPicPr>
        <p:blipFill>
          <a:blip r:embed="rId2"/>
          <a:stretch>
            <a:fillRect/>
          </a:stretch>
        </p:blipFill>
        <p:spPr>
          <a:xfrm>
            <a:off x="931576" y="5822725"/>
            <a:ext cx="2200847" cy="823031"/>
          </a:xfrm>
          <a:prstGeom prst="rect">
            <a:avLst/>
          </a:prstGeom>
        </p:spPr>
      </p:pic>
      <p:graphicFrame>
        <p:nvGraphicFramePr>
          <p:cNvPr id="4" name="Table 6">
            <a:extLst>
              <a:ext uri="{FF2B5EF4-FFF2-40B4-BE49-F238E27FC236}">
                <a16:creationId xmlns:a16="http://schemas.microsoft.com/office/drawing/2014/main" id="{AB7E7451-E812-5D5A-E931-034C34185C88}"/>
              </a:ext>
            </a:extLst>
          </p:cNvPr>
          <p:cNvGraphicFramePr>
            <a:graphicFrameLocks/>
          </p:cNvGraphicFramePr>
          <p:nvPr/>
        </p:nvGraphicFramePr>
        <p:xfrm>
          <a:off x="280869" y="3897000"/>
          <a:ext cx="11525777" cy="1584960"/>
        </p:xfrm>
        <a:graphic>
          <a:graphicData uri="http://schemas.openxmlformats.org/drawingml/2006/table">
            <a:tbl>
              <a:tblPr rtl="1" firstRow="1" bandRow="1">
                <a:tableStyleId>{5C22544A-7EE6-4342-B048-85BDC9FD1C3A}</a:tableStyleId>
              </a:tblPr>
              <a:tblGrid>
                <a:gridCol w="5348650">
                  <a:extLst>
                    <a:ext uri="{9D8B030D-6E8A-4147-A177-3AD203B41FA5}">
                      <a16:colId xmlns:a16="http://schemas.microsoft.com/office/drawing/2014/main" val="3400917131"/>
                    </a:ext>
                  </a:extLst>
                </a:gridCol>
                <a:gridCol w="1516866">
                  <a:extLst>
                    <a:ext uri="{9D8B030D-6E8A-4147-A177-3AD203B41FA5}">
                      <a16:colId xmlns:a16="http://schemas.microsoft.com/office/drawing/2014/main" val="2310987205"/>
                    </a:ext>
                  </a:extLst>
                </a:gridCol>
                <a:gridCol w="1516866">
                  <a:extLst>
                    <a:ext uri="{9D8B030D-6E8A-4147-A177-3AD203B41FA5}">
                      <a16:colId xmlns:a16="http://schemas.microsoft.com/office/drawing/2014/main" val="78993390"/>
                    </a:ext>
                  </a:extLst>
                </a:gridCol>
                <a:gridCol w="2095597">
                  <a:extLst>
                    <a:ext uri="{9D8B030D-6E8A-4147-A177-3AD203B41FA5}">
                      <a16:colId xmlns:a16="http://schemas.microsoft.com/office/drawing/2014/main" val="2194305796"/>
                    </a:ext>
                  </a:extLst>
                </a:gridCol>
                <a:gridCol w="1047798">
                  <a:extLst>
                    <a:ext uri="{9D8B030D-6E8A-4147-A177-3AD203B41FA5}">
                      <a16:colId xmlns:a16="http://schemas.microsoft.com/office/drawing/2014/main" val="3771397595"/>
                    </a:ext>
                  </a:extLst>
                </a:gridCol>
              </a:tblGrid>
              <a:tr h="370840">
                <a:tc>
                  <a:txBody>
                    <a:bodyPr/>
                    <a:lstStyle/>
                    <a:p>
                      <a:pPr algn="ctr" rtl="1"/>
                      <a:r>
                        <a:rPr lang="he-IL" dirty="0"/>
                        <a:t>שינוי יחסי</a:t>
                      </a:r>
                    </a:p>
                  </a:txBody>
                  <a:tcPr>
                    <a:solidFill>
                      <a:srgbClr val="00B0F0"/>
                    </a:solidFill>
                  </a:tcPr>
                </a:tc>
                <a:tc>
                  <a:txBody>
                    <a:bodyPr/>
                    <a:lstStyle/>
                    <a:p>
                      <a:pPr algn="ctr" rtl="1"/>
                      <a:r>
                        <a:rPr lang="he-IL" dirty="0"/>
                        <a:t>מורגש שיפור</a:t>
                      </a:r>
                    </a:p>
                  </a:txBody>
                  <a:tcPr>
                    <a:solidFill>
                      <a:srgbClr val="00B0F0"/>
                    </a:solidFill>
                  </a:tcPr>
                </a:tc>
                <a:tc>
                  <a:txBody>
                    <a:bodyPr/>
                    <a:lstStyle/>
                    <a:p>
                      <a:pPr algn="ctr" rtl="1"/>
                      <a:r>
                        <a:rPr lang="he-IL" dirty="0"/>
                        <a:t>ללא שינוי</a:t>
                      </a:r>
                    </a:p>
                  </a:txBody>
                  <a:tcPr>
                    <a:solidFill>
                      <a:srgbClr val="00B0F0"/>
                    </a:solidFill>
                  </a:tcPr>
                </a:tc>
                <a:tc>
                  <a:txBody>
                    <a:bodyPr/>
                    <a:lstStyle/>
                    <a:p>
                      <a:pPr algn="ctr" rtl="1"/>
                      <a:r>
                        <a:rPr lang="he-IL" dirty="0"/>
                        <a:t>יש הרעה</a:t>
                      </a:r>
                    </a:p>
                  </a:txBody>
                  <a:tcPr>
                    <a:solidFill>
                      <a:srgbClr val="00B0F0"/>
                    </a:solidFill>
                  </a:tcPr>
                </a:tc>
                <a:tc>
                  <a:txBody>
                    <a:bodyPr/>
                    <a:lstStyle/>
                    <a:p>
                      <a:pPr algn="ctr" rtl="1"/>
                      <a:r>
                        <a:rPr lang="en-US" sz="2000" dirty="0">
                          <a:effectLst>
                            <a:outerShdw blurRad="38100" dist="38100" dir="2700000" algn="tl">
                              <a:srgbClr val="000000">
                                <a:alpha val="43137"/>
                              </a:srgbClr>
                            </a:outerShdw>
                          </a:effectLst>
                        </a:rPr>
                        <a:t>NPS</a:t>
                      </a:r>
                      <a:endParaRPr lang="he-IL" sz="2000" dirty="0">
                        <a:effectLst>
                          <a:outerShdw blurRad="38100" dist="38100" dir="2700000" algn="tl">
                            <a:srgbClr val="000000">
                              <a:alpha val="43137"/>
                            </a:srgbClr>
                          </a:outerShdw>
                        </a:effectLst>
                      </a:endParaRPr>
                    </a:p>
                  </a:txBody>
                  <a:tcPr>
                    <a:solidFill>
                      <a:srgbClr val="00B0F0"/>
                    </a:solidFill>
                  </a:tcPr>
                </a:tc>
                <a:extLst>
                  <a:ext uri="{0D108BD9-81ED-4DB2-BD59-A6C34878D82A}">
                    <a16:rowId xmlns:a16="http://schemas.microsoft.com/office/drawing/2014/main" val="1296223301"/>
                  </a:ext>
                </a:extLst>
              </a:tr>
              <a:tr h="370840">
                <a:tc>
                  <a:txBody>
                    <a:bodyPr/>
                    <a:lstStyle/>
                    <a:p>
                      <a:pPr algn="r" rtl="1"/>
                      <a:r>
                        <a:rPr lang="he-IL" b="1" dirty="0"/>
                        <a:t>שמירה- מבואה מזרחית</a:t>
                      </a:r>
                    </a:p>
                  </a:txBody>
                  <a:tcPr/>
                </a:tc>
                <a:tc>
                  <a:txBody>
                    <a:bodyPr/>
                    <a:lstStyle/>
                    <a:p>
                      <a:pPr algn="ctr" rtl="1"/>
                      <a:r>
                        <a:rPr lang="en-US" b="1" dirty="0"/>
                        <a:t>48</a:t>
                      </a:r>
                      <a:endParaRPr lang="he-IL" b="1" dirty="0"/>
                    </a:p>
                  </a:txBody>
                  <a:tcPr/>
                </a:tc>
                <a:tc>
                  <a:txBody>
                    <a:bodyPr/>
                    <a:lstStyle/>
                    <a:p>
                      <a:pPr algn="ctr" rtl="1"/>
                      <a:r>
                        <a:rPr lang="en-US" b="1" dirty="0"/>
                        <a:t>91</a:t>
                      </a:r>
                      <a:endParaRPr lang="he-IL" b="1" dirty="0"/>
                    </a:p>
                  </a:txBody>
                  <a:tcPr/>
                </a:tc>
                <a:tc>
                  <a:txBody>
                    <a:bodyPr/>
                    <a:lstStyle/>
                    <a:p>
                      <a:pPr algn="ctr" rtl="1"/>
                      <a:r>
                        <a:rPr lang="en-US" b="1" dirty="0"/>
                        <a:t>10</a:t>
                      </a:r>
                      <a:endParaRPr lang="he-IL" b="1" dirty="0"/>
                    </a:p>
                  </a:txBody>
                  <a:tcPr/>
                </a:tc>
                <a:tc>
                  <a:txBody>
                    <a:bodyPr/>
                    <a:lstStyle/>
                    <a:p>
                      <a:pPr algn="ctr" rtl="1"/>
                      <a:r>
                        <a:rPr lang="en-US" sz="2000" b="1" dirty="0">
                          <a:effectLst>
                            <a:outerShdw blurRad="38100" dist="38100" dir="2700000" algn="tl">
                              <a:srgbClr val="000000">
                                <a:alpha val="43137"/>
                              </a:srgbClr>
                            </a:outerShdw>
                          </a:effectLst>
                        </a:rPr>
                        <a:t>26%</a:t>
                      </a:r>
                      <a:endParaRPr lang="he-IL" sz="2000" b="1"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451898237"/>
                  </a:ext>
                </a:extLst>
              </a:tr>
              <a:tr h="370840">
                <a:tc>
                  <a:txBody>
                    <a:bodyPr/>
                    <a:lstStyle/>
                    <a:p>
                      <a:pPr algn="r" rtl="1"/>
                      <a:r>
                        <a:rPr lang="he-IL" b="1" dirty="0"/>
                        <a:t>שמירה-  מבואה מערבית</a:t>
                      </a:r>
                    </a:p>
                  </a:txBody>
                  <a:tcPr/>
                </a:tc>
                <a:tc>
                  <a:txBody>
                    <a:bodyPr/>
                    <a:lstStyle/>
                    <a:p>
                      <a:pPr algn="ctr" rtl="1"/>
                      <a:r>
                        <a:rPr lang="en-US" b="1" dirty="0"/>
                        <a:t>45</a:t>
                      </a:r>
                      <a:endParaRPr lang="he-IL" b="1" dirty="0"/>
                    </a:p>
                  </a:txBody>
                  <a:tcPr/>
                </a:tc>
                <a:tc>
                  <a:txBody>
                    <a:bodyPr/>
                    <a:lstStyle/>
                    <a:p>
                      <a:pPr algn="ctr" rtl="1"/>
                      <a:r>
                        <a:rPr lang="en-US" b="1" dirty="0"/>
                        <a:t>94</a:t>
                      </a:r>
                      <a:endParaRPr lang="he-IL" b="1" dirty="0"/>
                    </a:p>
                  </a:txBody>
                  <a:tcPr/>
                </a:tc>
                <a:tc>
                  <a:txBody>
                    <a:bodyPr/>
                    <a:lstStyle/>
                    <a:p>
                      <a:pPr algn="ctr" rtl="1"/>
                      <a:r>
                        <a:rPr lang="en-US" b="1" dirty="0"/>
                        <a:t>4</a:t>
                      </a:r>
                      <a:endParaRPr lang="he-IL" b="1" dirty="0"/>
                    </a:p>
                  </a:txBody>
                  <a:tcPr/>
                </a:tc>
                <a:tc>
                  <a:txBody>
                    <a:bodyPr/>
                    <a:lstStyle/>
                    <a:p>
                      <a:pPr algn="ctr" rtl="1"/>
                      <a:r>
                        <a:rPr lang="en-US" sz="2000" b="1" dirty="0">
                          <a:effectLst>
                            <a:outerShdw blurRad="38100" dist="38100" dir="2700000" algn="tl">
                              <a:srgbClr val="000000">
                                <a:alpha val="43137"/>
                              </a:srgbClr>
                            </a:outerShdw>
                          </a:effectLst>
                        </a:rPr>
                        <a:t>29%</a:t>
                      </a:r>
                      <a:endParaRPr lang="he-IL" sz="2000" b="1"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2180017564"/>
                  </a:ext>
                </a:extLst>
              </a:tr>
              <a:tr h="370840">
                <a:tc>
                  <a:txBody>
                    <a:bodyPr/>
                    <a:lstStyle/>
                    <a:p>
                      <a:pPr algn="r" rtl="1"/>
                      <a:r>
                        <a:rPr lang="he-IL" b="1" dirty="0"/>
                        <a:t>שמירה- הערכה כללית על אופן תפקוד השומרים</a:t>
                      </a:r>
                    </a:p>
                  </a:txBody>
                  <a:tcPr/>
                </a:tc>
                <a:tc>
                  <a:txBody>
                    <a:bodyPr/>
                    <a:lstStyle/>
                    <a:p>
                      <a:pPr algn="ctr" rtl="1"/>
                      <a:r>
                        <a:rPr lang="en-US" b="1" dirty="0"/>
                        <a:t>51</a:t>
                      </a:r>
                      <a:endParaRPr lang="he-IL" b="1" dirty="0"/>
                    </a:p>
                  </a:txBody>
                  <a:tcPr/>
                </a:tc>
                <a:tc>
                  <a:txBody>
                    <a:bodyPr/>
                    <a:lstStyle/>
                    <a:p>
                      <a:pPr algn="ctr" rtl="1"/>
                      <a:r>
                        <a:rPr lang="en-US" b="1" dirty="0"/>
                        <a:t>103</a:t>
                      </a:r>
                      <a:endParaRPr lang="he-IL" b="1" dirty="0"/>
                    </a:p>
                  </a:txBody>
                  <a:tcPr/>
                </a:tc>
                <a:tc>
                  <a:txBody>
                    <a:bodyPr/>
                    <a:lstStyle/>
                    <a:p>
                      <a:pPr algn="ctr" rtl="1"/>
                      <a:r>
                        <a:rPr lang="en-US" b="1" dirty="0"/>
                        <a:t>9</a:t>
                      </a:r>
                      <a:endParaRPr lang="he-IL" b="1" dirty="0"/>
                    </a:p>
                  </a:txBody>
                  <a:tcPr/>
                </a:tc>
                <a:tc>
                  <a:txBody>
                    <a:bodyPr/>
                    <a:lstStyle/>
                    <a:p>
                      <a:pPr algn="ctr" rtl="1"/>
                      <a:r>
                        <a:rPr lang="en-US" sz="2000" b="1" dirty="0">
                          <a:effectLst>
                            <a:outerShdw blurRad="38100" dist="38100" dir="2700000" algn="tl">
                              <a:srgbClr val="000000">
                                <a:alpha val="43137"/>
                              </a:srgbClr>
                            </a:outerShdw>
                          </a:effectLst>
                        </a:rPr>
                        <a:t>25%</a:t>
                      </a:r>
                      <a:endParaRPr lang="he-IL" sz="2000" b="1"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28976208"/>
                  </a:ext>
                </a:extLst>
              </a:tr>
            </a:tbl>
          </a:graphicData>
        </a:graphic>
      </p:graphicFrame>
    </p:spTree>
    <p:extLst>
      <p:ext uri="{BB962C8B-B14F-4D97-AF65-F5344CB8AC3E}">
        <p14:creationId xmlns:p14="http://schemas.microsoft.com/office/powerpoint/2010/main" val="1150528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89561-3536-BCC7-30CF-427E90FA1893}"/>
              </a:ext>
            </a:extLst>
          </p:cNvPr>
          <p:cNvSpPr>
            <a:spLocks noGrp="1"/>
          </p:cNvSpPr>
          <p:nvPr>
            <p:ph type="title"/>
          </p:nvPr>
        </p:nvSpPr>
        <p:spPr/>
        <p:txBody>
          <a:bodyPr>
            <a:normAutofit/>
          </a:bodyPr>
          <a:lstStyle/>
          <a:p>
            <a:pPr algn="ctr"/>
            <a:r>
              <a:rPr lang="he-IL" dirty="0"/>
              <a:t>שביעות רצון כללית 3</a:t>
            </a:r>
          </a:p>
        </p:txBody>
      </p:sp>
      <p:graphicFrame>
        <p:nvGraphicFramePr>
          <p:cNvPr id="6" name="Table 6">
            <a:extLst>
              <a:ext uri="{FF2B5EF4-FFF2-40B4-BE49-F238E27FC236}">
                <a16:creationId xmlns:a16="http://schemas.microsoft.com/office/drawing/2014/main" id="{EF5C4273-1238-09BB-8DB0-55A9F6DCE453}"/>
              </a:ext>
            </a:extLst>
          </p:cNvPr>
          <p:cNvGraphicFramePr>
            <a:graphicFrameLocks noGrp="1"/>
          </p:cNvGraphicFramePr>
          <p:nvPr>
            <p:ph idx="1"/>
          </p:nvPr>
        </p:nvGraphicFramePr>
        <p:xfrm>
          <a:off x="268288" y="1348590"/>
          <a:ext cx="11655423" cy="1752600"/>
        </p:xfrm>
        <a:graphic>
          <a:graphicData uri="http://schemas.openxmlformats.org/drawingml/2006/table">
            <a:tbl>
              <a:tblPr rtl="1" firstRow="1" bandRow="1">
                <a:tableStyleId>{5C22544A-7EE6-4342-B048-85BDC9FD1C3A}</a:tableStyleId>
              </a:tblPr>
              <a:tblGrid>
                <a:gridCol w="5766751">
                  <a:extLst>
                    <a:ext uri="{9D8B030D-6E8A-4147-A177-3AD203B41FA5}">
                      <a16:colId xmlns:a16="http://schemas.microsoft.com/office/drawing/2014/main" val="3400917131"/>
                    </a:ext>
                  </a:extLst>
                </a:gridCol>
                <a:gridCol w="1275080">
                  <a:extLst>
                    <a:ext uri="{9D8B030D-6E8A-4147-A177-3AD203B41FA5}">
                      <a16:colId xmlns:a16="http://schemas.microsoft.com/office/drawing/2014/main" val="2310987205"/>
                    </a:ext>
                  </a:extLst>
                </a:gridCol>
                <a:gridCol w="1275080">
                  <a:extLst>
                    <a:ext uri="{9D8B030D-6E8A-4147-A177-3AD203B41FA5}">
                      <a16:colId xmlns:a16="http://schemas.microsoft.com/office/drawing/2014/main" val="1656744059"/>
                    </a:ext>
                  </a:extLst>
                </a:gridCol>
                <a:gridCol w="1669256">
                  <a:extLst>
                    <a:ext uri="{9D8B030D-6E8A-4147-A177-3AD203B41FA5}">
                      <a16:colId xmlns:a16="http://schemas.microsoft.com/office/drawing/2014/main" val="2194305796"/>
                    </a:ext>
                  </a:extLst>
                </a:gridCol>
                <a:gridCol w="1669256">
                  <a:extLst>
                    <a:ext uri="{9D8B030D-6E8A-4147-A177-3AD203B41FA5}">
                      <a16:colId xmlns:a16="http://schemas.microsoft.com/office/drawing/2014/main" val="1886013254"/>
                    </a:ext>
                  </a:extLst>
                </a:gridCol>
              </a:tblGrid>
              <a:tr h="370840">
                <a:tc>
                  <a:txBody>
                    <a:bodyPr/>
                    <a:lstStyle/>
                    <a:p>
                      <a:pPr rtl="1"/>
                      <a:endParaRPr lang="he-IL" dirty="0"/>
                    </a:p>
                  </a:txBody>
                  <a:tcPr/>
                </a:tc>
                <a:tc>
                  <a:txBody>
                    <a:bodyPr/>
                    <a:lstStyle/>
                    <a:p>
                      <a:pPr algn="ctr" rtl="1"/>
                      <a:r>
                        <a:rPr lang="he-IL" dirty="0"/>
                        <a:t>ציון ממוצע 2/23</a:t>
                      </a:r>
                    </a:p>
                  </a:txBody>
                  <a:tcPr/>
                </a:tc>
                <a:tc>
                  <a:txBody>
                    <a:bodyPr/>
                    <a:lstStyle/>
                    <a:p>
                      <a:pPr algn="ctr" rtl="1"/>
                      <a:r>
                        <a:rPr lang="he-IL" dirty="0"/>
                        <a:t>ציון ממוצע</a:t>
                      </a:r>
                    </a:p>
                    <a:p>
                      <a:pPr algn="ctr" rtl="1"/>
                      <a:r>
                        <a:rPr lang="he-IL" dirty="0"/>
                        <a:t>12/23</a:t>
                      </a:r>
                    </a:p>
                  </a:txBody>
                  <a:tcPr/>
                </a:tc>
                <a:tc>
                  <a:txBody>
                    <a:bodyPr/>
                    <a:lstStyle/>
                    <a:p>
                      <a:pPr algn="ctr" rtl="1"/>
                      <a:r>
                        <a:rPr lang="he-IL" dirty="0"/>
                        <a:t>מספר משיבים</a:t>
                      </a:r>
                    </a:p>
                    <a:p>
                      <a:pPr algn="ctr" rtl="1"/>
                      <a:r>
                        <a:rPr lang="he-IL" dirty="0"/>
                        <a:t>2/23</a:t>
                      </a:r>
                    </a:p>
                  </a:txBody>
                  <a:tcPr/>
                </a:tc>
                <a:tc>
                  <a:txBody>
                    <a:bodyPr/>
                    <a:lstStyle/>
                    <a:p>
                      <a:pPr algn="ctr" rtl="1"/>
                      <a:r>
                        <a:rPr lang="he-IL" dirty="0"/>
                        <a:t>מספר משיבים</a:t>
                      </a:r>
                    </a:p>
                    <a:p>
                      <a:pPr algn="ctr" rtl="1"/>
                      <a:r>
                        <a:rPr lang="he-IL" dirty="0"/>
                        <a:t>12/23</a:t>
                      </a:r>
                    </a:p>
                  </a:txBody>
                  <a:tcPr/>
                </a:tc>
                <a:extLst>
                  <a:ext uri="{0D108BD9-81ED-4DB2-BD59-A6C34878D82A}">
                    <a16:rowId xmlns:a16="http://schemas.microsoft.com/office/drawing/2014/main" val="1296223301"/>
                  </a:ext>
                </a:extLst>
              </a:tr>
              <a:tr h="370840">
                <a:tc>
                  <a:txBody>
                    <a:bodyPr/>
                    <a:lstStyle/>
                    <a:p>
                      <a:pPr algn="r" rtl="1"/>
                      <a:r>
                        <a:rPr lang="he-IL" b="1" dirty="0"/>
                        <a:t> תחזוקת המתחם- טיפול בתקלות/ אחזקה מונעת/זמן טיפול</a:t>
                      </a:r>
                    </a:p>
                  </a:txBody>
                  <a:tcPr/>
                </a:tc>
                <a:tc>
                  <a:txBody>
                    <a:bodyPr/>
                    <a:lstStyle/>
                    <a:p>
                      <a:pPr algn="ctr" rtl="1"/>
                      <a:r>
                        <a:rPr lang="he-IL" b="1" dirty="0"/>
                        <a:t>2.82</a:t>
                      </a:r>
                    </a:p>
                  </a:txBody>
                  <a:tcPr/>
                </a:tc>
                <a:tc>
                  <a:txBody>
                    <a:bodyPr/>
                    <a:lstStyle/>
                    <a:p>
                      <a:pPr algn="ctr" rtl="1"/>
                      <a:r>
                        <a:rPr lang="he-IL" b="1" dirty="0"/>
                        <a:t>3.12</a:t>
                      </a:r>
                    </a:p>
                  </a:txBody>
                  <a:tcPr/>
                </a:tc>
                <a:tc>
                  <a:txBody>
                    <a:bodyPr/>
                    <a:lstStyle/>
                    <a:p>
                      <a:pPr algn="ctr" rtl="1"/>
                      <a:r>
                        <a:rPr lang="he-IL" b="1" dirty="0"/>
                        <a:t>203</a:t>
                      </a:r>
                    </a:p>
                  </a:txBody>
                  <a:tcPr/>
                </a:tc>
                <a:tc>
                  <a:txBody>
                    <a:bodyPr/>
                    <a:lstStyle/>
                    <a:p>
                      <a:pPr marL="0" algn="ctr" defTabSz="914400" rtl="1" eaLnBrk="1" latinLnBrk="0" hangingPunct="1"/>
                      <a:r>
                        <a:rPr lang="en-US" sz="1800" b="1" kern="1200" dirty="0">
                          <a:solidFill>
                            <a:schemeClr val="dk1"/>
                          </a:solidFill>
                          <a:latin typeface="+mn-lt"/>
                          <a:ea typeface="+mn-ea"/>
                          <a:cs typeface="+mn-cs"/>
                        </a:rPr>
                        <a:t>161</a:t>
                      </a:r>
                      <a:endParaRPr lang="he-IL" sz="1800" b="1" kern="1200" dirty="0">
                        <a:solidFill>
                          <a:schemeClr val="dk1"/>
                        </a:solidFill>
                        <a:latin typeface="+mn-lt"/>
                        <a:ea typeface="+mn-ea"/>
                        <a:cs typeface="+mn-cs"/>
                      </a:endParaRPr>
                    </a:p>
                  </a:txBody>
                  <a:tcPr/>
                </a:tc>
                <a:extLst>
                  <a:ext uri="{0D108BD9-81ED-4DB2-BD59-A6C34878D82A}">
                    <a16:rowId xmlns:a16="http://schemas.microsoft.com/office/drawing/2014/main" val="451898237"/>
                  </a:ext>
                </a:extLst>
              </a:tr>
              <a:tr h="370840">
                <a:tc>
                  <a:txBody>
                    <a:bodyPr/>
                    <a:lstStyle/>
                    <a:p>
                      <a:pPr algn="r" rtl="1"/>
                      <a:r>
                        <a:rPr lang="he-IL" b="1" dirty="0"/>
                        <a:t> חברת הניהול-רמת השירות והמקצוענות</a:t>
                      </a:r>
                    </a:p>
                  </a:txBody>
                  <a:tcPr/>
                </a:tc>
                <a:tc>
                  <a:txBody>
                    <a:bodyPr/>
                    <a:lstStyle/>
                    <a:p>
                      <a:pPr algn="ctr" rtl="1"/>
                      <a:r>
                        <a:rPr lang="he-IL" b="1" dirty="0"/>
                        <a:t>3.15</a:t>
                      </a:r>
                    </a:p>
                  </a:txBody>
                  <a:tcPr/>
                </a:tc>
                <a:tc>
                  <a:txBody>
                    <a:bodyPr/>
                    <a:lstStyle/>
                    <a:p>
                      <a:pPr algn="ctr" rtl="1"/>
                      <a:r>
                        <a:rPr lang="he-IL" b="1" dirty="0"/>
                        <a:t>3.29</a:t>
                      </a:r>
                    </a:p>
                  </a:txBody>
                  <a:tcPr/>
                </a:tc>
                <a:tc>
                  <a:txBody>
                    <a:bodyPr/>
                    <a:lstStyle/>
                    <a:p>
                      <a:pPr algn="ctr" rtl="1"/>
                      <a:r>
                        <a:rPr lang="he-IL" b="1" dirty="0"/>
                        <a:t>200</a:t>
                      </a:r>
                    </a:p>
                  </a:txBody>
                  <a:tcPr/>
                </a:tc>
                <a:tc>
                  <a:txBody>
                    <a:bodyPr/>
                    <a:lstStyle/>
                    <a:p>
                      <a:pPr algn="ctr" rtl="1"/>
                      <a:r>
                        <a:rPr lang="he-IL" b="1" dirty="0"/>
                        <a:t>165</a:t>
                      </a:r>
                    </a:p>
                  </a:txBody>
                  <a:tcPr/>
                </a:tc>
                <a:extLst>
                  <a:ext uri="{0D108BD9-81ED-4DB2-BD59-A6C34878D82A}">
                    <a16:rowId xmlns:a16="http://schemas.microsoft.com/office/drawing/2014/main" val="2180017564"/>
                  </a:ext>
                </a:extLst>
              </a:tr>
              <a:tr h="370840">
                <a:tc>
                  <a:txBody>
                    <a:bodyPr/>
                    <a:lstStyle/>
                    <a:p>
                      <a:pPr algn="r" rtl="1"/>
                      <a:r>
                        <a:rPr lang="he-IL" b="1" dirty="0"/>
                        <a:t>חברת הניהול- הערכה כללית</a:t>
                      </a:r>
                    </a:p>
                  </a:txBody>
                  <a:tcPr/>
                </a:tc>
                <a:tc>
                  <a:txBody>
                    <a:bodyPr/>
                    <a:lstStyle/>
                    <a:p>
                      <a:pPr algn="ctr" rtl="1"/>
                      <a:r>
                        <a:rPr lang="he-IL" b="1" dirty="0"/>
                        <a:t>3.11</a:t>
                      </a:r>
                    </a:p>
                  </a:txBody>
                  <a:tcPr/>
                </a:tc>
                <a:tc>
                  <a:txBody>
                    <a:bodyPr/>
                    <a:lstStyle/>
                    <a:p>
                      <a:pPr algn="ctr" rtl="1"/>
                      <a:r>
                        <a:rPr lang="he-IL" b="1" dirty="0"/>
                        <a:t>3.25</a:t>
                      </a:r>
                    </a:p>
                  </a:txBody>
                  <a:tcPr/>
                </a:tc>
                <a:tc>
                  <a:txBody>
                    <a:bodyPr/>
                    <a:lstStyle/>
                    <a:p>
                      <a:pPr algn="ctr" rtl="1"/>
                      <a:r>
                        <a:rPr lang="he-IL" b="1" dirty="0"/>
                        <a:t>199</a:t>
                      </a:r>
                    </a:p>
                  </a:txBody>
                  <a:tcPr/>
                </a:tc>
                <a:tc>
                  <a:txBody>
                    <a:bodyPr/>
                    <a:lstStyle/>
                    <a:p>
                      <a:pPr algn="ctr" rtl="1"/>
                      <a:r>
                        <a:rPr lang="he-IL" b="1" dirty="0"/>
                        <a:t>166</a:t>
                      </a:r>
                    </a:p>
                  </a:txBody>
                  <a:tcPr/>
                </a:tc>
                <a:extLst>
                  <a:ext uri="{0D108BD9-81ED-4DB2-BD59-A6C34878D82A}">
                    <a16:rowId xmlns:a16="http://schemas.microsoft.com/office/drawing/2014/main" val="28976208"/>
                  </a:ext>
                </a:extLst>
              </a:tr>
            </a:tbl>
          </a:graphicData>
        </a:graphic>
      </p:graphicFrame>
      <p:sp>
        <p:nvSpPr>
          <p:cNvPr id="5" name="Slide Number Placeholder 4">
            <a:extLst>
              <a:ext uri="{FF2B5EF4-FFF2-40B4-BE49-F238E27FC236}">
                <a16:creationId xmlns:a16="http://schemas.microsoft.com/office/drawing/2014/main" id="{858AA008-1A7F-9370-F39D-6589F9698D48}"/>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A5AA7FE8-D1D2-416A-A968-3AC6B47835B8}" type="slidenum">
              <a:rPr kumimoji="0" lang="en-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I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A12C7F8D-1746-29D3-C250-77D0405EDF8D}"/>
              </a:ext>
            </a:extLst>
          </p:cNvPr>
          <p:cNvPicPr>
            <a:picLocks noChangeAspect="1"/>
          </p:cNvPicPr>
          <p:nvPr/>
        </p:nvPicPr>
        <p:blipFill>
          <a:blip r:embed="rId2"/>
          <a:stretch>
            <a:fillRect/>
          </a:stretch>
        </p:blipFill>
        <p:spPr>
          <a:xfrm>
            <a:off x="931576" y="5822725"/>
            <a:ext cx="2200847" cy="823031"/>
          </a:xfrm>
          <a:prstGeom prst="rect">
            <a:avLst/>
          </a:prstGeom>
        </p:spPr>
      </p:pic>
      <p:graphicFrame>
        <p:nvGraphicFramePr>
          <p:cNvPr id="4" name="Table 6">
            <a:extLst>
              <a:ext uri="{FF2B5EF4-FFF2-40B4-BE49-F238E27FC236}">
                <a16:creationId xmlns:a16="http://schemas.microsoft.com/office/drawing/2014/main" id="{3851EBE8-0B75-C705-C8C3-DC53394EC6ED}"/>
              </a:ext>
            </a:extLst>
          </p:cNvPr>
          <p:cNvGraphicFramePr>
            <a:graphicFrameLocks/>
          </p:cNvGraphicFramePr>
          <p:nvPr/>
        </p:nvGraphicFramePr>
        <p:xfrm>
          <a:off x="268730" y="3895897"/>
          <a:ext cx="11655224" cy="1584960"/>
        </p:xfrm>
        <a:graphic>
          <a:graphicData uri="http://schemas.openxmlformats.org/drawingml/2006/table">
            <a:tbl>
              <a:tblPr rtl="1" firstRow="1" bandRow="1">
                <a:tableStyleId>{5C22544A-7EE6-4342-B048-85BDC9FD1C3A}</a:tableStyleId>
              </a:tblPr>
              <a:tblGrid>
                <a:gridCol w="6328313">
                  <a:extLst>
                    <a:ext uri="{9D8B030D-6E8A-4147-A177-3AD203B41FA5}">
                      <a16:colId xmlns:a16="http://schemas.microsoft.com/office/drawing/2014/main" val="3400917131"/>
                    </a:ext>
                  </a:extLst>
                </a:gridCol>
                <a:gridCol w="1399247">
                  <a:extLst>
                    <a:ext uri="{9D8B030D-6E8A-4147-A177-3AD203B41FA5}">
                      <a16:colId xmlns:a16="http://schemas.microsoft.com/office/drawing/2014/main" val="2310987205"/>
                    </a:ext>
                  </a:extLst>
                </a:gridCol>
                <a:gridCol w="1399247">
                  <a:extLst>
                    <a:ext uri="{9D8B030D-6E8A-4147-A177-3AD203B41FA5}">
                      <a16:colId xmlns:a16="http://schemas.microsoft.com/office/drawing/2014/main" val="1656744059"/>
                    </a:ext>
                  </a:extLst>
                </a:gridCol>
                <a:gridCol w="1650404">
                  <a:extLst>
                    <a:ext uri="{9D8B030D-6E8A-4147-A177-3AD203B41FA5}">
                      <a16:colId xmlns:a16="http://schemas.microsoft.com/office/drawing/2014/main" val="2194305796"/>
                    </a:ext>
                  </a:extLst>
                </a:gridCol>
                <a:gridCol w="878013">
                  <a:extLst>
                    <a:ext uri="{9D8B030D-6E8A-4147-A177-3AD203B41FA5}">
                      <a16:colId xmlns:a16="http://schemas.microsoft.com/office/drawing/2014/main" val="1886013254"/>
                    </a:ext>
                  </a:extLst>
                </a:gridCol>
              </a:tblGrid>
              <a:tr h="370840">
                <a:tc>
                  <a:txBody>
                    <a:bodyPr/>
                    <a:lstStyle/>
                    <a:p>
                      <a:pPr algn="ctr" rtl="1"/>
                      <a:r>
                        <a:rPr lang="he-IL" dirty="0"/>
                        <a:t>שינוי יחסי</a:t>
                      </a:r>
                    </a:p>
                  </a:txBody>
                  <a:tcPr>
                    <a:solidFill>
                      <a:srgbClr val="00B0F0"/>
                    </a:solidFill>
                  </a:tcPr>
                </a:tc>
                <a:tc>
                  <a:txBody>
                    <a:bodyPr/>
                    <a:lstStyle/>
                    <a:p>
                      <a:pPr algn="ctr" rtl="1"/>
                      <a:r>
                        <a:rPr lang="he-IL" dirty="0"/>
                        <a:t>מורגש שיפור</a:t>
                      </a:r>
                    </a:p>
                  </a:txBody>
                  <a:tcPr>
                    <a:solidFill>
                      <a:srgbClr val="00B0F0"/>
                    </a:solidFill>
                  </a:tcPr>
                </a:tc>
                <a:tc>
                  <a:txBody>
                    <a:bodyPr/>
                    <a:lstStyle/>
                    <a:p>
                      <a:pPr algn="ctr" rtl="1"/>
                      <a:r>
                        <a:rPr lang="he-IL" dirty="0"/>
                        <a:t>ללא שינוי</a:t>
                      </a:r>
                    </a:p>
                  </a:txBody>
                  <a:tcPr>
                    <a:solidFill>
                      <a:srgbClr val="00B0F0"/>
                    </a:solidFill>
                  </a:tcPr>
                </a:tc>
                <a:tc>
                  <a:txBody>
                    <a:bodyPr/>
                    <a:lstStyle/>
                    <a:p>
                      <a:pPr algn="ctr" rtl="1"/>
                      <a:r>
                        <a:rPr lang="he-IL" dirty="0"/>
                        <a:t>יש הרעה</a:t>
                      </a:r>
                    </a:p>
                  </a:txBody>
                  <a:tcPr>
                    <a:solidFill>
                      <a:srgbClr val="00B0F0"/>
                    </a:solidFill>
                  </a:tcPr>
                </a:tc>
                <a:tc>
                  <a:txBody>
                    <a:bodyPr/>
                    <a:lstStyle/>
                    <a:p>
                      <a:pPr algn="ctr" rtl="1"/>
                      <a:r>
                        <a:rPr lang="en-US" sz="2000" dirty="0">
                          <a:effectLst>
                            <a:outerShdw blurRad="38100" dist="38100" dir="2700000" algn="tl">
                              <a:srgbClr val="000000">
                                <a:alpha val="43137"/>
                              </a:srgbClr>
                            </a:outerShdw>
                          </a:effectLst>
                        </a:rPr>
                        <a:t>NPS</a:t>
                      </a:r>
                      <a:endParaRPr lang="he-IL" sz="2000" dirty="0">
                        <a:effectLst>
                          <a:outerShdw blurRad="38100" dist="38100" dir="2700000" algn="tl">
                            <a:srgbClr val="000000">
                              <a:alpha val="43137"/>
                            </a:srgbClr>
                          </a:outerShdw>
                        </a:effectLst>
                      </a:endParaRPr>
                    </a:p>
                  </a:txBody>
                  <a:tcPr>
                    <a:solidFill>
                      <a:srgbClr val="00B0F0"/>
                    </a:solidFill>
                  </a:tcPr>
                </a:tc>
                <a:extLst>
                  <a:ext uri="{0D108BD9-81ED-4DB2-BD59-A6C34878D82A}">
                    <a16:rowId xmlns:a16="http://schemas.microsoft.com/office/drawing/2014/main" val="1296223301"/>
                  </a:ext>
                </a:extLst>
              </a:tr>
              <a:tr h="370840">
                <a:tc>
                  <a:txBody>
                    <a:bodyPr/>
                    <a:lstStyle/>
                    <a:p>
                      <a:pPr algn="r" rtl="1"/>
                      <a:r>
                        <a:rPr lang="he-IL" b="1" dirty="0"/>
                        <a:t> תחזוקת המתחם- טיפול בתקלות/ אחזקה מונעת/זמן טיפול</a:t>
                      </a:r>
                    </a:p>
                  </a:txBody>
                  <a:tcPr/>
                </a:tc>
                <a:tc>
                  <a:txBody>
                    <a:bodyPr/>
                    <a:lstStyle/>
                    <a:p>
                      <a:pPr algn="ctr" rtl="1"/>
                      <a:r>
                        <a:rPr lang="en-US" b="1" dirty="0"/>
                        <a:t>75</a:t>
                      </a:r>
                      <a:endParaRPr lang="he-IL" b="1" dirty="0"/>
                    </a:p>
                  </a:txBody>
                  <a:tcPr/>
                </a:tc>
                <a:tc>
                  <a:txBody>
                    <a:bodyPr/>
                    <a:lstStyle/>
                    <a:p>
                      <a:pPr algn="ctr" rtl="1"/>
                      <a:r>
                        <a:rPr lang="en-US" b="1" dirty="0"/>
                        <a:t>75</a:t>
                      </a:r>
                      <a:endParaRPr lang="he-IL" b="1" dirty="0"/>
                    </a:p>
                  </a:txBody>
                  <a:tcPr/>
                </a:tc>
                <a:tc>
                  <a:txBody>
                    <a:bodyPr/>
                    <a:lstStyle/>
                    <a:p>
                      <a:pPr algn="ctr" rtl="1"/>
                      <a:r>
                        <a:rPr lang="en-US" b="1" dirty="0"/>
                        <a:t>8</a:t>
                      </a:r>
                      <a:endParaRPr lang="he-IL" b="1" dirty="0"/>
                    </a:p>
                  </a:txBody>
                  <a:tcPr/>
                </a:tc>
                <a:tc>
                  <a:txBody>
                    <a:bodyPr/>
                    <a:lstStyle/>
                    <a:p>
                      <a:pPr algn="ctr" rtl="1"/>
                      <a:r>
                        <a:rPr lang="en-US" sz="2000" b="1" dirty="0">
                          <a:effectLst>
                            <a:outerShdw blurRad="38100" dist="38100" dir="2700000" algn="tl">
                              <a:srgbClr val="000000">
                                <a:alpha val="43137"/>
                              </a:srgbClr>
                            </a:outerShdw>
                          </a:effectLst>
                        </a:rPr>
                        <a:t>42%</a:t>
                      </a:r>
                      <a:endParaRPr lang="he-IL" sz="2000" b="1"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451898237"/>
                  </a:ext>
                </a:extLst>
              </a:tr>
              <a:tr h="370840">
                <a:tc>
                  <a:txBody>
                    <a:bodyPr/>
                    <a:lstStyle/>
                    <a:p>
                      <a:pPr algn="r" rtl="1"/>
                      <a:r>
                        <a:rPr lang="he-IL" b="1" dirty="0"/>
                        <a:t> חברת הניהול-רמת השירות והמקצוענות</a:t>
                      </a:r>
                    </a:p>
                  </a:txBody>
                  <a:tcPr/>
                </a:tc>
                <a:tc>
                  <a:txBody>
                    <a:bodyPr/>
                    <a:lstStyle/>
                    <a:p>
                      <a:pPr algn="ctr" rtl="1"/>
                      <a:r>
                        <a:rPr lang="en-US" b="1" dirty="0"/>
                        <a:t>80</a:t>
                      </a:r>
                      <a:endParaRPr lang="he-IL" b="1" dirty="0"/>
                    </a:p>
                  </a:txBody>
                  <a:tcPr/>
                </a:tc>
                <a:tc>
                  <a:txBody>
                    <a:bodyPr/>
                    <a:lstStyle/>
                    <a:p>
                      <a:pPr algn="ctr" rtl="1"/>
                      <a:r>
                        <a:rPr lang="en-US" b="1" dirty="0"/>
                        <a:t>70</a:t>
                      </a:r>
                      <a:endParaRPr lang="he-IL" b="1" dirty="0"/>
                    </a:p>
                  </a:txBody>
                  <a:tcPr/>
                </a:tc>
                <a:tc>
                  <a:txBody>
                    <a:bodyPr/>
                    <a:lstStyle/>
                    <a:p>
                      <a:pPr algn="ctr" rtl="1"/>
                      <a:r>
                        <a:rPr lang="en-US" b="1" dirty="0"/>
                        <a:t>9</a:t>
                      </a:r>
                      <a:endParaRPr lang="he-IL" b="1" dirty="0"/>
                    </a:p>
                  </a:txBody>
                  <a:tcPr/>
                </a:tc>
                <a:tc>
                  <a:txBody>
                    <a:bodyPr/>
                    <a:lstStyle/>
                    <a:p>
                      <a:pPr algn="ctr" rtl="1"/>
                      <a:r>
                        <a:rPr lang="en-US" sz="2000" b="1" dirty="0">
                          <a:effectLst>
                            <a:outerShdw blurRad="38100" dist="38100" dir="2700000" algn="tl">
                              <a:srgbClr val="000000">
                                <a:alpha val="43137"/>
                              </a:srgbClr>
                            </a:outerShdw>
                          </a:effectLst>
                        </a:rPr>
                        <a:t>45%</a:t>
                      </a:r>
                      <a:endParaRPr lang="he-IL" sz="2000" b="1"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2180017564"/>
                  </a:ext>
                </a:extLst>
              </a:tr>
              <a:tr h="370840">
                <a:tc>
                  <a:txBody>
                    <a:bodyPr/>
                    <a:lstStyle/>
                    <a:p>
                      <a:pPr algn="r" rtl="1"/>
                      <a:r>
                        <a:rPr lang="he-IL" b="1" dirty="0"/>
                        <a:t>חברת הניהול- הערכה כללית</a:t>
                      </a:r>
                    </a:p>
                  </a:txBody>
                  <a:tcPr/>
                </a:tc>
                <a:tc>
                  <a:txBody>
                    <a:bodyPr/>
                    <a:lstStyle/>
                    <a:p>
                      <a:pPr algn="ctr" rtl="1"/>
                      <a:r>
                        <a:rPr lang="en-US" b="1" dirty="0"/>
                        <a:t>79</a:t>
                      </a:r>
                      <a:endParaRPr lang="he-IL" b="1" dirty="0"/>
                    </a:p>
                  </a:txBody>
                  <a:tcPr/>
                </a:tc>
                <a:tc>
                  <a:txBody>
                    <a:bodyPr/>
                    <a:lstStyle/>
                    <a:p>
                      <a:pPr algn="ctr" rtl="1"/>
                      <a:r>
                        <a:rPr lang="en-US" b="1" dirty="0"/>
                        <a:t>70</a:t>
                      </a:r>
                      <a:endParaRPr lang="he-IL" b="1" dirty="0"/>
                    </a:p>
                  </a:txBody>
                  <a:tcPr/>
                </a:tc>
                <a:tc>
                  <a:txBody>
                    <a:bodyPr/>
                    <a:lstStyle/>
                    <a:p>
                      <a:pPr algn="ctr" rtl="1"/>
                      <a:r>
                        <a:rPr lang="en-US" b="1" dirty="0"/>
                        <a:t>6</a:t>
                      </a:r>
                      <a:endParaRPr lang="he-IL" b="1" dirty="0"/>
                    </a:p>
                  </a:txBody>
                  <a:tcPr/>
                </a:tc>
                <a:tc>
                  <a:txBody>
                    <a:bodyPr/>
                    <a:lstStyle/>
                    <a:p>
                      <a:pPr algn="ctr" rtl="1"/>
                      <a:r>
                        <a:rPr lang="en-US" sz="2000" b="1" dirty="0">
                          <a:effectLst>
                            <a:outerShdw blurRad="38100" dist="38100" dir="2700000" algn="tl">
                              <a:srgbClr val="000000">
                                <a:alpha val="43137"/>
                              </a:srgbClr>
                            </a:outerShdw>
                          </a:effectLst>
                        </a:rPr>
                        <a:t>47%</a:t>
                      </a:r>
                      <a:endParaRPr lang="he-IL" sz="2000" b="1"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28976208"/>
                  </a:ext>
                </a:extLst>
              </a:tr>
            </a:tbl>
          </a:graphicData>
        </a:graphic>
      </p:graphicFrame>
    </p:spTree>
    <p:extLst>
      <p:ext uri="{BB962C8B-B14F-4D97-AF65-F5344CB8AC3E}">
        <p14:creationId xmlns:p14="http://schemas.microsoft.com/office/powerpoint/2010/main" val="3116838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8ACB-9DE8-0721-F34A-3BB2E307702D}"/>
              </a:ext>
            </a:extLst>
          </p:cNvPr>
          <p:cNvSpPr>
            <a:spLocks noGrp="1"/>
          </p:cNvSpPr>
          <p:nvPr>
            <p:ph type="title"/>
          </p:nvPr>
        </p:nvSpPr>
        <p:spPr/>
        <p:txBody>
          <a:bodyPr/>
          <a:lstStyle/>
          <a:p>
            <a:pPr algn="ctr"/>
            <a:r>
              <a:rPr lang="he-IL" dirty="0"/>
              <a:t>ממצאים</a:t>
            </a:r>
          </a:p>
        </p:txBody>
      </p:sp>
      <p:sp>
        <p:nvSpPr>
          <p:cNvPr id="3" name="Content Placeholder 2">
            <a:extLst>
              <a:ext uri="{FF2B5EF4-FFF2-40B4-BE49-F238E27FC236}">
                <a16:creationId xmlns:a16="http://schemas.microsoft.com/office/drawing/2014/main" id="{5115CA7F-E331-A5A5-2FF7-B9F6C391AE46}"/>
              </a:ext>
            </a:extLst>
          </p:cNvPr>
          <p:cNvSpPr>
            <a:spLocks noGrp="1"/>
          </p:cNvSpPr>
          <p:nvPr>
            <p:ph idx="1"/>
          </p:nvPr>
        </p:nvSpPr>
        <p:spPr>
          <a:xfrm>
            <a:off x="70757" y="1252089"/>
            <a:ext cx="11655222" cy="4351338"/>
          </a:xfrm>
        </p:spPr>
        <p:txBody>
          <a:bodyPr>
            <a:normAutofit/>
          </a:bodyPr>
          <a:lstStyle/>
          <a:p>
            <a:pPr algn="r" rtl="1"/>
            <a:r>
              <a:rPr lang="he-IL" dirty="0"/>
              <a:t>כמות מצביעים נמוכה </a:t>
            </a:r>
            <a:r>
              <a:rPr lang="he-IL" dirty="0" err="1"/>
              <a:t>בכ</a:t>
            </a:r>
            <a:r>
              <a:rPr lang="he-IL" dirty="0"/>
              <a:t>- 20% בהשוואה לפעם קודמת</a:t>
            </a:r>
          </a:p>
          <a:p>
            <a:pPr algn="r" rtl="1"/>
            <a:r>
              <a:rPr lang="he-IL" dirty="0"/>
              <a:t>סה"כ ציון הסקר גבוה יותר 3.17 מול 3.12</a:t>
            </a:r>
          </a:p>
          <a:p>
            <a:pPr algn="r" rtl="1"/>
            <a:r>
              <a:rPr lang="he-IL" dirty="0">
                <a:highlight>
                  <a:srgbClr val="00FF00"/>
                </a:highlight>
              </a:rPr>
              <a:t>בממוצע 40% מהמשיבים מרגישים בשיפור מול 5% בלבד שמרגישים הרעה</a:t>
            </a:r>
          </a:p>
          <a:p>
            <a:pPr algn="r" rtl="1"/>
            <a:r>
              <a:rPr lang="he-IL" dirty="0"/>
              <a:t>בכל מדדי </a:t>
            </a:r>
            <a:r>
              <a:rPr lang="en-US" dirty="0"/>
              <a:t>NPS</a:t>
            </a:r>
            <a:r>
              <a:rPr lang="he-IL" dirty="0"/>
              <a:t> יש שיפור</a:t>
            </a:r>
          </a:p>
          <a:p>
            <a:pPr lvl="1" algn="r" rtl="1"/>
            <a:r>
              <a:rPr lang="he-IL" dirty="0"/>
              <a:t>הערכת שיפור גבוהה מאוד-</a:t>
            </a:r>
            <a:r>
              <a:rPr lang="en-US" dirty="0"/>
              <a:t>NPS</a:t>
            </a:r>
            <a:r>
              <a:rPr lang="he-IL" dirty="0"/>
              <a:t>- ל- גינון 50%,  הערכה כללית חברת הניהול 47%, רמת  שירות חברת הניהול 44%, תחזוקת המתחם 42%</a:t>
            </a:r>
          </a:p>
          <a:p>
            <a:pPr lvl="1" algn="r" rtl="1"/>
            <a:r>
              <a:rPr lang="he-IL" dirty="0"/>
              <a:t>הערכת שיפור גבוהה- </a:t>
            </a:r>
            <a:r>
              <a:rPr lang="en-US" dirty="0"/>
              <a:t>NPS</a:t>
            </a:r>
            <a:r>
              <a:rPr lang="he-IL" dirty="0"/>
              <a:t>- ל- ניקיון שטחים ציבוריים 30%, חוגים 34%, שמירה מזרחית 26%, שמירה מערבית 29%, תפקוד השומרים 25%</a:t>
            </a:r>
          </a:p>
          <a:p>
            <a:pPr lvl="1" algn="r" rtl="1"/>
            <a:r>
              <a:rPr lang="he-IL" dirty="0"/>
              <a:t>הערכת שיפור בינונית-</a:t>
            </a:r>
            <a:r>
              <a:rPr lang="en-US" dirty="0"/>
              <a:t>NPS</a:t>
            </a:r>
            <a:r>
              <a:rPr lang="he-IL" dirty="0"/>
              <a:t>- חדר כושר/בריכה 19%</a:t>
            </a:r>
          </a:p>
          <a:p>
            <a:pPr marL="0" indent="0" algn="r" rtl="1">
              <a:buNone/>
            </a:pPr>
            <a:endParaRPr lang="he-IL" dirty="0"/>
          </a:p>
          <a:p>
            <a:pPr algn="r" rtl="1"/>
            <a:endParaRPr lang="he-IL" dirty="0"/>
          </a:p>
          <a:p>
            <a:pPr algn="r" rtl="1"/>
            <a:endParaRPr lang="he-IL" dirty="0"/>
          </a:p>
        </p:txBody>
      </p:sp>
      <p:sp>
        <p:nvSpPr>
          <p:cNvPr id="5" name="Slide Number Placeholder 4">
            <a:extLst>
              <a:ext uri="{FF2B5EF4-FFF2-40B4-BE49-F238E27FC236}">
                <a16:creationId xmlns:a16="http://schemas.microsoft.com/office/drawing/2014/main" id="{35DBA4CD-0C2B-2301-22B6-1A9116F98E6E}"/>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A5AA7FE8-D1D2-416A-A968-3AC6B47835B8}" type="slidenum">
              <a:rPr kumimoji="0" lang="en-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I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3B8D16B1-0C29-A055-6CF9-0376FE60956F}"/>
              </a:ext>
            </a:extLst>
          </p:cNvPr>
          <p:cNvPicPr>
            <a:picLocks noChangeAspect="1"/>
          </p:cNvPicPr>
          <p:nvPr/>
        </p:nvPicPr>
        <p:blipFill>
          <a:blip r:embed="rId2"/>
          <a:stretch>
            <a:fillRect/>
          </a:stretch>
        </p:blipFill>
        <p:spPr>
          <a:xfrm>
            <a:off x="931576" y="5822725"/>
            <a:ext cx="2200847" cy="823031"/>
          </a:xfrm>
          <a:prstGeom prst="rect">
            <a:avLst/>
          </a:prstGeom>
        </p:spPr>
      </p:pic>
    </p:spTree>
    <p:extLst>
      <p:ext uri="{BB962C8B-B14F-4D97-AF65-F5344CB8AC3E}">
        <p14:creationId xmlns:p14="http://schemas.microsoft.com/office/powerpoint/2010/main" val="471740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1EE94E7-4964-4528-B484-8761D8B2242B}"/>
              </a:ext>
            </a:extLst>
          </p:cNvPr>
          <p:cNvSpPr/>
          <p:nvPr/>
        </p:nvSpPr>
        <p:spPr>
          <a:xfrm>
            <a:off x="0" y="-813155"/>
            <a:ext cx="12192000" cy="6858001"/>
          </a:xfrm>
          <a:prstGeom prst="rect">
            <a:avLst/>
          </a:prstGeom>
          <a:gradFill flip="none" rotWithShape="1">
            <a:gsLst>
              <a:gs pos="0">
                <a:schemeClr val="bg1">
                  <a:lumMod val="50000"/>
                </a:schemeClr>
              </a:gs>
              <a:gs pos="97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8C8AED20-AA6A-440E-8FA3-0F3D4BF3F975}"/>
              </a:ext>
            </a:extLst>
          </p:cNvPr>
          <p:cNvSpPr/>
          <p:nvPr/>
        </p:nvSpPr>
        <p:spPr>
          <a:xfrm>
            <a:off x="1524000" y="-1"/>
            <a:ext cx="9144000" cy="5039136"/>
          </a:xfrm>
          <a:prstGeom prst="rect">
            <a:avLst/>
          </a:prstGeom>
        </p:spPr>
        <p:txBody>
          <a:bodyPr wrap="square" anchor="ctr">
            <a:spAutoFit/>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kumimoji="0" lang="en-US" sz="23900" b="1" i="0" u="none" strike="noStrike" kern="1200" cap="none" spc="0" normalizeH="0" baseline="0" noProof="0" dirty="0">
                <a:ln>
                  <a:noFill/>
                </a:ln>
                <a:solidFill>
                  <a:prstClr val="white">
                    <a:alpha val="57000"/>
                  </a:prstClr>
                </a:solidFill>
                <a:effectLst/>
                <a:uLnTx/>
                <a:uFillTx/>
                <a:latin typeface="Calibri"/>
                <a:ea typeface="+mn-ea"/>
                <a:cs typeface="Arial" charset="0"/>
              </a:rPr>
              <a:t>3</a:t>
            </a:r>
          </a:p>
        </p:txBody>
      </p:sp>
      <p:sp>
        <p:nvSpPr>
          <p:cNvPr id="10" name="Rectangle 9">
            <a:extLst>
              <a:ext uri="{FF2B5EF4-FFF2-40B4-BE49-F238E27FC236}">
                <a16:creationId xmlns:a16="http://schemas.microsoft.com/office/drawing/2014/main" id="{8788AFA3-9683-4431-914F-EEA219A2FECE}"/>
              </a:ext>
            </a:extLst>
          </p:cNvPr>
          <p:cNvSpPr/>
          <p:nvPr/>
        </p:nvSpPr>
        <p:spPr>
          <a:xfrm>
            <a:off x="-1" y="4495736"/>
            <a:ext cx="12192000" cy="736846"/>
          </a:xfrm>
          <a:prstGeom prst="rect">
            <a:avLst/>
          </a:prstGeom>
          <a:solidFill>
            <a:srgbClr val="00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dirty="0"/>
          </a:p>
        </p:txBody>
      </p:sp>
      <p:sp>
        <p:nvSpPr>
          <p:cNvPr id="8" name="Rectangle 7">
            <a:extLst>
              <a:ext uri="{FF2B5EF4-FFF2-40B4-BE49-F238E27FC236}">
                <a16:creationId xmlns:a16="http://schemas.microsoft.com/office/drawing/2014/main" id="{FCF7ABB0-853B-4920-B806-2C40809AFF47}"/>
              </a:ext>
            </a:extLst>
          </p:cNvPr>
          <p:cNvSpPr/>
          <p:nvPr/>
        </p:nvSpPr>
        <p:spPr>
          <a:xfrm>
            <a:off x="-1" y="2376319"/>
            <a:ext cx="12192000" cy="1306255"/>
          </a:xfrm>
          <a:prstGeom prst="rect">
            <a:avLst/>
          </a:prstGeom>
        </p:spPr>
        <p:txBody>
          <a:bodyPr wrap="square" anchor="ctr">
            <a:spAutoFit/>
          </a:bodyPr>
          <a:lstStyle/>
          <a:p>
            <a:pPr marL="0" marR="0" lvl="0" indent="0" algn="ctr" defTabSz="914400" rtl="1" eaLnBrk="1" fontAlgn="auto" latinLnBrk="0" hangingPunct="1">
              <a:lnSpc>
                <a:spcPct val="150000"/>
              </a:lnSpc>
              <a:spcBef>
                <a:spcPts val="600"/>
              </a:spcBef>
              <a:spcAft>
                <a:spcPts val="0"/>
              </a:spcAft>
              <a:buClrTx/>
              <a:buSzTx/>
              <a:buFontTx/>
              <a:buNone/>
              <a:tabLst/>
              <a:defRPr/>
            </a:pPr>
            <a:r>
              <a:rPr kumimoji="0" lang="he-IL" sz="6000" b="1" i="0" u="none" strike="noStrike" kern="1200" cap="none" spc="0" normalizeH="0" baseline="0" noProof="0" dirty="0">
                <a:ln>
                  <a:noFill/>
                </a:ln>
                <a:solidFill>
                  <a:srgbClr val="C00000"/>
                </a:solidFill>
                <a:effectLst/>
                <a:uLnTx/>
                <a:uFillTx/>
                <a:latin typeface="Arial" charset="0"/>
                <a:ea typeface="+mn-ea"/>
                <a:cs typeface="Arial" charset="0"/>
              </a:rPr>
              <a:t>דיווח כספי</a:t>
            </a:r>
            <a:endParaRPr kumimoji="0" lang="en-US" sz="6000" b="1" i="0" u="none" strike="noStrike" kern="1200" cap="none" spc="0" normalizeH="0" baseline="0" noProof="0" dirty="0">
              <a:ln>
                <a:noFill/>
              </a:ln>
              <a:solidFill>
                <a:srgbClr val="C00000"/>
              </a:solidFill>
              <a:effectLst/>
              <a:uLnTx/>
              <a:uFillTx/>
              <a:latin typeface="Arial" charset="0"/>
              <a:ea typeface="+mn-ea"/>
              <a:cs typeface="Arial" charset="0"/>
            </a:endParaRPr>
          </a:p>
        </p:txBody>
      </p:sp>
      <p:pic>
        <p:nvPicPr>
          <p:cNvPr id="13" name="תמונה 12" descr="תמונה שמכילה טקסט, שלט&#10;&#10;התיאור נוצר באופן אוטומטי">
            <a:extLst>
              <a:ext uri="{FF2B5EF4-FFF2-40B4-BE49-F238E27FC236}">
                <a16:creationId xmlns:a16="http://schemas.microsoft.com/office/drawing/2014/main" id="{23185640-B4C3-4891-9831-56EE841E924A}"/>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id="{4D703AFA-3AB1-7470-2353-73D4ACCF279F}"/>
              </a:ext>
            </a:extLst>
          </p:cNvPr>
          <p:cNvSpPr>
            <a:spLocks noGrp="1"/>
          </p:cNvSpPr>
          <p:nvPr>
            <p:ph type="ftr" sz="quarter" idx="11"/>
          </p:nvPr>
        </p:nvSpPr>
        <p:spPr/>
        <p:txBody>
          <a:bodyPr/>
          <a:lstStyle/>
          <a:p>
            <a:r>
              <a:rPr lang="he-IL"/>
              <a:t>אסיפת בעלי הדירות 1/2023</a:t>
            </a:r>
            <a:endParaRPr lang="en-IL"/>
          </a:p>
        </p:txBody>
      </p:sp>
      <p:sp>
        <p:nvSpPr>
          <p:cNvPr id="3" name="Slide Number Placeholder 2">
            <a:extLst>
              <a:ext uri="{FF2B5EF4-FFF2-40B4-BE49-F238E27FC236}">
                <a16:creationId xmlns:a16="http://schemas.microsoft.com/office/drawing/2014/main" id="{F50A52C4-62AB-4615-3A22-40ACD1C2E639}"/>
              </a:ext>
            </a:extLst>
          </p:cNvPr>
          <p:cNvSpPr>
            <a:spLocks noGrp="1"/>
          </p:cNvSpPr>
          <p:nvPr>
            <p:ph type="sldNum" sz="quarter" idx="12"/>
          </p:nvPr>
        </p:nvSpPr>
        <p:spPr/>
        <p:txBody>
          <a:bodyPr/>
          <a:lstStyle/>
          <a:p>
            <a:fld id="{A5AA7FE8-D1D2-416A-A968-3AC6B47835B8}" type="slidenum">
              <a:rPr lang="en-IL" smtClean="0"/>
              <a:pPr/>
              <a:t>13</a:t>
            </a:fld>
            <a:endParaRPr lang="en-IL"/>
          </a:p>
        </p:txBody>
      </p:sp>
    </p:spTree>
    <p:extLst>
      <p:ext uri="{BB962C8B-B14F-4D97-AF65-F5344CB8AC3E}">
        <p14:creationId xmlns:p14="http://schemas.microsoft.com/office/powerpoint/2010/main" val="1030027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a:extLst>
              <a:ext uri="{FF2B5EF4-FFF2-40B4-BE49-F238E27FC236}">
                <a16:creationId xmlns:a16="http://schemas.microsoft.com/office/drawing/2014/main" id="{D6BD028A-661A-475B-A65A-D60BB1EDE816}"/>
              </a:ext>
            </a:extLst>
          </p:cNvPr>
          <p:cNvSpPr>
            <a:spLocks noGrp="1"/>
          </p:cNvSpPr>
          <p:nvPr>
            <p:ph idx="1"/>
          </p:nvPr>
        </p:nvSpPr>
        <p:spPr>
          <a:xfrm>
            <a:off x="387306" y="278815"/>
            <a:ext cx="10819174" cy="5257800"/>
          </a:xfrm>
        </p:spPr>
        <p:txBody>
          <a:bodyPr>
            <a:normAutofit/>
          </a:bodyPr>
          <a:lstStyle/>
          <a:p>
            <a:pPr marL="0" indent="0" algn="r" rtl="1">
              <a:lnSpc>
                <a:spcPct val="150000"/>
              </a:lnSpc>
              <a:spcBef>
                <a:spcPts val="600"/>
              </a:spcBef>
              <a:buNone/>
              <a:defRPr/>
            </a:pPr>
            <a:r>
              <a:rPr lang="he-IL" sz="3300" b="1" dirty="0">
                <a:solidFill>
                  <a:srgbClr val="C00000"/>
                </a:solidFill>
                <a:cs typeface="Arial" charset="0"/>
              </a:rPr>
              <a:t>דגשים </a:t>
            </a:r>
          </a:p>
          <a:p>
            <a:pPr algn="r" rtl="1">
              <a:lnSpc>
                <a:spcPct val="150000"/>
              </a:lnSpc>
              <a:spcBef>
                <a:spcPts val="600"/>
              </a:spcBef>
              <a:defRPr/>
            </a:pPr>
            <a:r>
              <a:rPr lang="he-IL" sz="2800" dirty="0">
                <a:cs typeface="Arial" charset="0"/>
              </a:rPr>
              <a:t>רו"ח אלעד ייני הגיש דוחות ביצוע תקופתיים, בדק באופן צמוד את ניהול התשלומים ובחן את ההוצאות מול חברת הניהול   </a:t>
            </a:r>
          </a:p>
          <a:p>
            <a:pPr algn="r" rtl="1">
              <a:lnSpc>
                <a:spcPct val="150000"/>
              </a:lnSpc>
              <a:spcBef>
                <a:spcPts val="600"/>
              </a:spcBef>
              <a:defRPr/>
            </a:pPr>
            <a:r>
              <a:rPr lang="he-IL" sz="2800" dirty="0">
                <a:cs typeface="Arial" charset="0"/>
              </a:rPr>
              <a:t>הועד המרכזי קיבל דיווח רבעוני בנושאי תקציב ותזרים בפורמט אחיד </a:t>
            </a:r>
          </a:p>
          <a:p>
            <a:pPr algn="r" rtl="1">
              <a:lnSpc>
                <a:spcPct val="150000"/>
              </a:lnSpc>
              <a:spcBef>
                <a:spcPts val="600"/>
              </a:spcBef>
              <a:defRPr/>
            </a:pPr>
            <a:r>
              <a:rPr lang="he-IL" sz="2800" dirty="0">
                <a:cs typeface="Arial" charset="0"/>
              </a:rPr>
              <a:t>ביקורת יזומה בנושא חשמל וזכויות סוציאליות לעובדים מופעלת רק בימים אלו עקב יציאת המבקרת לחופשת לידה והתפטרות ועדת ביקורת. תוצאות הביקורת יפורסמו במהלך 24.</a:t>
            </a:r>
          </a:p>
          <a:p>
            <a:pPr marL="0" indent="0" algn="r" rtl="1">
              <a:lnSpc>
                <a:spcPct val="150000"/>
              </a:lnSpc>
              <a:spcBef>
                <a:spcPts val="600"/>
              </a:spcBef>
              <a:buNone/>
              <a:defRPr/>
            </a:pPr>
            <a:endParaRPr lang="en-US" sz="2800" dirty="0">
              <a:cs typeface="Arial" charset="0"/>
            </a:endParaRPr>
          </a:p>
        </p:txBody>
      </p:sp>
      <p:pic>
        <p:nvPicPr>
          <p:cNvPr id="7" name="תמונה 6" descr="תמונה שמכילה טקסט, שלט&#10;&#10;התיאור נוצר באופן אוטומטי">
            <a:extLst>
              <a:ext uri="{FF2B5EF4-FFF2-40B4-BE49-F238E27FC236}">
                <a16:creationId xmlns:a16="http://schemas.microsoft.com/office/drawing/2014/main" id="{BBA37EDD-C600-4B77-8E5D-7930DAECD261}"/>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id="{11B75901-46CD-BFEC-1BF6-772DFFF7C49B}"/>
              </a:ext>
            </a:extLst>
          </p:cNvPr>
          <p:cNvSpPr>
            <a:spLocks noGrp="1"/>
          </p:cNvSpPr>
          <p:nvPr>
            <p:ph type="ftr" sz="quarter" idx="11"/>
          </p:nvPr>
        </p:nvSpPr>
        <p:spPr/>
        <p:txBody>
          <a:bodyPr/>
          <a:lstStyle/>
          <a:p>
            <a:r>
              <a:rPr lang="he-IL"/>
              <a:t>אסיפת בעלי הדירות 1/2023</a:t>
            </a:r>
            <a:endParaRPr lang="en-IL"/>
          </a:p>
        </p:txBody>
      </p:sp>
      <p:sp>
        <p:nvSpPr>
          <p:cNvPr id="3" name="Slide Number Placeholder 2">
            <a:extLst>
              <a:ext uri="{FF2B5EF4-FFF2-40B4-BE49-F238E27FC236}">
                <a16:creationId xmlns:a16="http://schemas.microsoft.com/office/drawing/2014/main" id="{839CDDB8-5991-4A02-FDC9-2CA3B29CE099}"/>
              </a:ext>
            </a:extLst>
          </p:cNvPr>
          <p:cNvSpPr>
            <a:spLocks noGrp="1"/>
          </p:cNvSpPr>
          <p:nvPr>
            <p:ph type="sldNum" sz="quarter" idx="12"/>
          </p:nvPr>
        </p:nvSpPr>
        <p:spPr/>
        <p:txBody>
          <a:bodyPr/>
          <a:lstStyle/>
          <a:p>
            <a:fld id="{A5AA7FE8-D1D2-416A-A968-3AC6B47835B8}" type="slidenum">
              <a:rPr lang="en-IL" smtClean="0"/>
              <a:pPr/>
              <a:t>14</a:t>
            </a:fld>
            <a:endParaRPr lang="en-IL"/>
          </a:p>
        </p:txBody>
      </p:sp>
    </p:spTree>
    <p:extLst>
      <p:ext uri="{BB962C8B-B14F-4D97-AF65-F5344CB8AC3E}">
        <p14:creationId xmlns:p14="http://schemas.microsoft.com/office/powerpoint/2010/main" val="621638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a:extLst>
              <a:ext uri="{FF2B5EF4-FFF2-40B4-BE49-F238E27FC236}">
                <a16:creationId xmlns:a16="http://schemas.microsoft.com/office/drawing/2014/main" id="{D6BD028A-661A-475B-A65A-D60BB1EDE816}"/>
              </a:ext>
            </a:extLst>
          </p:cNvPr>
          <p:cNvSpPr>
            <a:spLocks noGrp="1"/>
          </p:cNvSpPr>
          <p:nvPr>
            <p:ph idx="1"/>
          </p:nvPr>
        </p:nvSpPr>
        <p:spPr>
          <a:xfrm>
            <a:off x="263665" y="282060"/>
            <a:ext cx="11430495" cy="5762786"/>
          </a:xfrm>
        </p:spPr>
        <p:txBody>
          <a:bodyPr>
            <a:normAutofit fontScale="32500" lnSpcReduction="20000"/>
          </a:bodyPr>
          <a:lstStyle/>
          <a:p>
            <a:pPr marL="269875" lvl="1" indent="0" algn="r" rtl="1">
              <a:lnSpc>
                <a:spcPct val="150000"/>
              </a:lnSpc>
              <a:spcBef>
                <a:spcPts val="600"/>
              </a:spcBef>
              <a:buNone/>
              <a:defRPr/>
            </a:pPr>
            <a:r>
              <a:rPr lang="he-IL" sz="8600" b="1" dirty="0">
                <a:solidFill>
                  <a:srgbClr val="C00000"/>
                </a:solidFill>
                <a:cs typeface="Arial" charset="0"/>
              </a:rPr>
              <a:t>שנת 23 לא התאפיינה בבעיות תזרים. יחד עם זאת, חווינו הוצאות בלתי צפויות שאילצו הסטת תקציב בין הסעיפים על מנת שלא להיכנס לגרעון:</a:t>
            </a:r>
          </a:p>
          <a:p>
            <a:pPr marL="228600" lvl="1" indent="-228600" algn="r" rtl="1">
              <a:lnSpc>
                <a:spcPct val="170000"/>
              </a:lnSpc>
              <a:spcBef>
                <a:spcPts val="600"/>
              </a:spcBef>
              <a:defRPr/>
            </a:pPr>
            <a:r>
              <a:rPr lang="he-IL" sz="7400" dirty="0">
                <a:cs typeface="Arial" charset="0"/>
              </a:rPr>
              <a:t>מימוש ביטוח לשנה וחצי כפה עלינו הוצאת כסף גבוהה מהמתוכנן (ובמקביל ירידה בסכום דומה בתקציב הביטוח ל 24)</a:t>
            </a:r>
          </a:p>
          <a:p>
            <a:pPr marL="228600" lvl="1" indent="-228600" algn="r" rtl="1">
              <a:lnSpc>
                <a:spcPct val="170000"/>
              </a:lnSpc>
              <a:spcBef>
                <a:spcPts val="600"/>
              </a:spcBef>
              <a:defRPr/>
            </a:pPr>
            <a:r>
              <a:rPr lang="he-IL" sz="7400" dirty="0">
                <a:cs typeface="Arial" charset="0"/>
              </a:rPr>
              <a:t>עלות החשמל עלתה באופן דרמטי כתוצאה משינוי תעריפי התעו"ז של חברת החשמל, וכתוצאה מעליה בצריכה עקב מעבר לתאורה בהתאם לתקן בחניון.</a:t>
            </a:r>
          </a:p>
          <a:p>
            <a:pPr marL="228600" lvl="1" indent="-228600" algn="r" rtl="1">
              <a:lnSpc>
                <a:spcPct val="170000"/>
              </a:lnSpc>
              <a:spcBef>
                <a:spcPts val="600"/>
              </a:spcBef>
              <a:defRPr/>
            </a:pPr>
            <a:r>
              <a:rPr lang="he-IL" sz="7400" dirty="0">
                <a:cs typeface="Arial" charset="0"/>
              </a:rPr>
              <a:t>פרעון מאוחר של צ'ק על סך 95 אש"ח של מי אביבים (צ'ק שניתן ב 22) הוביל לחריגה גבוהה מאוד בסעיף. </a:t>
            </a:r>
          </a:p>
          <a:p>
            <a:pPr marL="228600" lvl="1" indent="-228600" algn="r" rtl="1">
              <a:lnSpc>
                <a:spcPct val="170000"/>
              </a:lnSpc>
              <a:spcBef>
                <a:spcPts val="600"/>
              </a:spcBef>
              <a:defRPr/>
            </a:pPr>
            <a:r>
              <a:rPr lang="he-IL" sz="7400" dirty="0">
                <a:cs typeface="Arial" charset="0"/>
              </a:rPr>
              <a:t>חריגה בסעיף חומרים לתחזוקה (בינוי וחשמל) בעיקר לאור השיפוץ של מערכת התאורה בגינה.</a:t>
            </a:r>
            <a:r>
              <a:rPr lang="he-IL" sz="3200" b="1" dirty="0">
                <a:solidFill>
                  <a:srgbClr val="C00000"/>
                </a:solidFill>
                <a:cs typeface="Arial" charset="0"/>
              </a:rPr>
              <a:t> </a:t>
            </a:r>
          </a:p>
        </p:txBody>
      </p:sp>
      <p:pic>
        <p:nvPicPr>
          <p:cNvPr id="7" name="תמונה 6" descr="תמונה שמכילה טקסט, שלט&#10;&#10;התיאור נוצר באופן אוטומטי">
            <a:extLst>
              <a:ext uri="{FF2B5EF4-FFF2-40B4-BE49-F238E27FC236}">
                <a16:creationId xmlns:a16="http://schemas.microsoft.com/office/drawing/2014/main" id="{E8C5C22C-7D04-4FFB-A187-F71E60DC75AA}"/>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id="{9AC61F34-06B2-349C-B847-87155A4E4BD3}"/>
              </a:ext>
            </a:extLst>
          </p:cNvPr>
          <p:cNvSpPr>
            <a:spLocks noGrp="1"/>
          </p:cNvSpPr>
          <p:nvPr>
            <p:ph type="ftr" sz="quarter" idx="11"/>
          </p:nvPr>
        </p:nvSpPr>
        <p:spPr/>
        <p:txBody>
          <a:bodyPr/>
          <a:lstStyle/>
          <a:p>
            <a:r>
              <a:rPr lang="he-IL"/>
              <a:t>אסיפת בעלי הדירות 1/2023</a:t>
            </a:r>
            <a:endParaRPr lang="en-IL"/>
          </a:p>
        </p:txBody>
      </p:sp>
      <p:sp>
        <p:nvSpPr>
          <p:cNvPr id="3" name="Slide Number Placeholder 2">
            <a:extLst>
              <a:ext uri="{FF2B5EF4-FFF2-40B4-BE49-F238E27FC236}">
                <a16:creationId xmlns:a16="http://schemas.microsoft.com/office/drawing/2014/main" id="{540E1FBA-6A1D-A674-615B-9ED7F37C9AFE}"/>
              </a:ext>
            </a:extLst>
          </p:cNvPr>
          <p:cNvSpPr>
            <a:spLocks noGrp="1"/>
          </p:cNvSpPr>
          <p:nvPr>
            <p:ph type="sldNum" sz="quarter" idx="12"/>
          </p:nvPr>
        </p:nvSpPr>
        <p:spPr/>
        <p:txBody>
          <a:bodyPr/>
          <a:lstStyle/>
          <a:p>
            <a:fld id="{A5AA7FE8-D1D2-416A-A968-3AC6B47835B8}" type="slidenum">
              <a:rPr lang="en-IL" smtClean="0"/>
              <a:pPr/>
              <a:t>15</a:t>
            </a:fld>
            <a:endParaRPr lang="en-IL"/>
          </a:p>
        </p:txBody>
      </p:sp>
    </p:spTree>
    <p:extLst>
      <p:ext uri="{BB962C8B-B14F-4D97-AF65-F5344CB8AC3E}">
        <p14:creationId xmlns:p14="http://schemas.microsoft.com/office/powerpoint/2010/main" val="1344854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a:extLst>
              <a:ext uri="{FF2B5EF4-FFF2-40B4-BE49-F238E27FC236}">
                <a16:creationId xmlns:a16="http://schemas.microsoft.com/office/drawing/2014/main" id="{D6BD028A-661A-475B-A65A-D60BB1EDE816}"/>
              </a:ext>
            </a:extLst>
          </p:cNvPr>
          <p:cNvSpPr>
            <a:spLocks noGrp="1"/>
          </p:cNvSpPr>
          <p:nvPr>
            <p:ph idx="1"/>
          </p:nvPr>
        </p:nvSpPr>
        <p:spPr>
          <a:xfrm>
            <a:off x="263665" y="282060"/>
            <a:ext cx="11430495" cy="5762786"/>
          </a:xfrm>
        </p:spPr>
        <p:txBody>
          <a:bodyPr>
            <a:normAutofit fontScale="25000" lnSpcReduction="20000"/>
          </a:bodyPr>
          <a:lstStyle/>
          <a:p>
            <a:pPr marL="269875" lvl="1" indent="0" algn="r" rtl="1">
              <a:lnSpc>
                <a:spcPct val="150000"/>
              </a:lnSpc>
              <a:spcBef>
                <a:spcPts val="600"/>
              </a:spcBef>
              <a:buNone/>
              <a:defRPr/>
            </a:pPr>
            <a:r>
              <a:rPr lang="he-IL" sz="8600" b="1" dirty="0">
                <a:solidFill>
                  <a:srgbClr val="C00000"/>
                </a:solidFill>
                <a:cs typeface="Arial" charset="0"/>
              </a:rPr>
              <a:t>פרויקטים:</a:t>
            </a:r>
          </a:p>
          <a:p>
            <a:pPr marL="228600" lvl="1" indent="-228600" algn="r" rtl="1">
              <a:lnSpc>
                <a:spcPct val="170000"/>
              </a:lnSpc>
              <a:spcBef>
                <a:spcPts val="600"/>
              </a:spcBef>
              <a:defRPr/>
            </a:pPr>
            <a:r>
              <a:rPr lang="he-IL" sz="7400" dirty="0">
                <a:cs typeface="Arial" charset="0"/>
              </a:rPr>
              <a:t>הושלם פרויקט שיקום הגינה.</a:t>
            </a:r>
          </a:p>
          <a:p>
            <a:pPr marL="228600" lvl="1" indent="-228600" algn="r" rtl="1">
              <a:lnSpc>
                <a:spcPct val="170000"/>
              </a:lnSpc>
              <a:spcBef>
                <a:spcPts val="600"/>
              </a:spcBef>
              <a:defRPr/>
            </a:pPr>
            <a:r>
              <a:rPr lang="he-IL" sz="7400" dirty="0">
                <a:cs typeface="Arial" charset="0"/>
              </a:rPr>
              <a:t>הושלם פרויקט המצלמות בחניון בהתאם לפריסת המצלמות בסוכם עליה.</a:t>
            </a:r>
          </a:p>
          <a:p>
            <a:pPr marL="228600" lvl="1" indent="-228600" algn="r" rtl="1">
              <a:lnSpc>
                <a:spcPct val="170000"/>
              </a:lnSpc>
              <a:spcBef>
                <a:spcPts val="600"/>
              </a:spcBef>
              <a:defRPr/>
            </a:pPr>
            <a:r>
              <a:rPr lang="he-IL" sz="7400" dirty="0">
                <a:cs typeface="Arial" charset="0"/>
              </a:rPr>
              <a:t>מימוש אינטרנט בחניון בספא והמבואות התקדם מאוד ויושלם בינואר 24.</a:t>
            </a:r>
          </a:p>
          <a:p>
            <a:pPr marL="228600" lvl="1" indent="-228600" algn="r" rtl="1">
              <a:lnSpc>
                <a:spcPct val="170000"/>
              </a:lnSpc>
              <a:spcBef>
                <a:spcPts val="600"/>
              </a:spcBef>
              <a:defRPr/>
            </a:pPr>
            <a:r>
              <a:rPr lang="he-IL" sz="7400" dirty="0">
                <a:cs typeface="Arial" charset="0"/>
              </a:rPr>
              <a:t>נזילות לחניון מטופלות לפי הצורך באופן נקודתי לאור הבנה שלא ניתן לבצע איטום כולל מראש.</a:t>
            </a:r>
          </a:p>
          <a:p>
            <a:pPr marL="228600" lvl="1" indent="-228600" algn="r" rtl="1">
              <a:lnSpc>
                <a:spcPct val="170000"/>
              </a:lnSpc>
              <a:spcBef>
                <a:spcPts val="600"/>
              </a:spcBef>
              <a:defRPr/>
            </a:pPr>
            <a:r>
              <a:rPr lang="he-IL" sz="7400" dirty="0">
                <a:cs typeface="Arial" charset="0"/>
              </a:rPr>
              <a:t>הפרויקטים שנדחו/שיתבצעו בשנה הבאה (רשימה ראשונית שתתעדכן לאורך השנה בהתאם לצורך):</a:t>
            </a:r>
          </a:p>
          <a:p>
            <a:pPr marL="407987" lvl="2" indent="-228600" algn="r" rtl="1">
              <a:lnSpc>
                <a:spcPct val="170000"/>
              </a:lnSpc>
              <a:spcBef>
                <a:spcPts val="600"/>
              </a:spcBef>
              <a:defRPr/>
            </a:pPr>
            <a:r>
              <a:rPr lang="he-IL" sz="7200" dirty="0">
                <a:cs typeface="Arial" charset="0"/>
              </a:rPr>
              <a:t>שיפוץ ללוח החשמל הראשי</a:t>
            </a:r>
          </a:p>
          <a:p>
            <a:pPr marL="407987" lvl="2" indent="-228600" algn="r" rtl="1">
              <a:lnSpc>
                <a:spcPct val="170000"/>
              </a:lnSpc>
              <a:spcBef>
                <a:spcPts val="600"/>
              </a:spcBef>
              <a:defRPr/>
            </a:pPr>
            <a:r>
              <a:rPr lang="he-IL" sz="7200" dirty="0">
                <a:cs typeface="Arial" charset="0"/>
              </a:rPr>
              <a:t>אינטגרציה </a:t>
            </a:r>
            <a:r>
              <a:rPr lang="en-IL" sz="7200" dirty="0">
                <a:cs typeface="Arial" charset="0"/>
              </a:rPr>
              <a:t>–</a:t>
            </a:r>
            <a:r>
              <a:rPr lang="he-IL" sz="7200" dirty="0">
                <a:cs typeface="Arial" charset="0"/>
              </a:rPr>
              <a:t> יבוצע לאחר תיקון כל ההערות שניתנו למתחם ולבניינים בתחום החשמל וביצוע שיפוץ ללוח החשמל הראשי</a:t>
            </a:r>
          </a:p>
          <a:p>
            <a:pPr marL="407987" lvl="2" indent="-228600" algn="r" rtl="1">
              <a:lnSpc>
                <a:spcPct val="170000"/>
              </a:lnSpc>
              <a:spcBef>
                <a:spcPts val="600"/>
              </a:spcBef>
              <a:defRPr/>
            </a:pPr>
            <a:r>
              <a:rPr lang="he-IL" sz="7200" dirty="0">
                <a:cs typeface="Arial" charset="0"/>
              </a:rPr>
              <a:t>שיפוץ רצפת הפרקט במועדון (לאור פגיעה מהותית כתוצאה מנזילה)</a:t>
            </a:r>
          </a:p>
          <a:p>
            <a:pPr marL="407987" lvl="2" indent="-228600" algn="r" rtl="1">
              <a:lnSpc>
                <a:spcPct val="170000"/>
              </a:lnSpc>
              <a:spcBef>
                <a:spcPts val="600"/>
              </a:spcBef>
              <a:defRPr/>
            </a:pPr>
            <a:r>
              <a:rPr lang="he-IL" sz="7200" dirty="0">
                <a:cs typeface="Arial" charset="0"/>
              </a:rPr>
              <a:t>השלמת בקרה למערכות הספא </a:t>
            </a:r>
            <a:r>
              <a:rPr lang="en-IL" sz="7200" dirty="0">
                <a:cs typeface="Arial" charset="0"/>
              </a:rPr>
              <a:t>–</a:t>
            </a:r>
            <a:r>
              <a:rPr lang="he-IL" sz="7200" dirty="0">
                <a:cs typeface="Arial" charset="0"/>
              </a:rPr>
              <a:t> כהשלמה למערכת הבקרה של מיזוג האויר שהגיעה עם הצ'ילרים ומותקנת בימים אלו.</a:t>
            </a:r>
          </a:p>
        </p:txBody>
      </p:sp>
      <p:pic>
        <p:nvPicPr>
          <p:cNvPr id="7" name="תמונה 6" descr="תמונה שמכילה טקסט, שלט&#10;&#10;התיאור נוצר באופן אוטומטי">
            <a:extLst>
              <a:ext uri="{FF2B5EF4-FFF2-40B4-BE49-F238E27FC236}">
                <a16:creationId xmlns:a16="http://schemas.microsoft.com/office/drawing/2014/main" id="{E8C5C22C-7D04-4FFB-A187-F71E60DC75AA}"/>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id="{9AC61F34-06B2-349C-B847-87155A4E4BD3}"/>
              </a:ext>
            </a:extLst>
          </p:cNvPr>
          <p:cNvSpPr>
            <a:spLocks noGrp="1"/>
          </p:cNvSpPr>
          <p:nvPr>
            <p:ph type="ftr" sz="quarter" idx="11"/>
          </p:nvPr>
        </p:nvSpPr>
        <p:spPr/>
        <p:txBody>
          <a:bodyPr/>
          <a:lstStyle/>
          <a:p>
            <a:r>
              <a:rPr lang="he-IL"/>
              <a:t>אסיפת בעלי הדירות 1/2023</a:t>
            </a:r>
            <a:endParaRPr lang="en-IL"/>
          </a:p>
        </p:txBody>
      </p:sp>
      <p:sp>
        <p:nvSpPr>
          <p:cNvPr id="3" name="Slide Number Placeholder 2">
            <a:extLst>
              <a:ext uri="{FF2B5EF4-FFF2-40B4-BE49-F238E27FC236}">
                <a16:creationId xmlns:a16="http://schemas.microsoft.com/office/drawing/2014/main" id="{540E1FBA-6A1D-A674-615B-9ED7F37C9AFE}"/>
              </a:ext>
            </a:extLst>
          </p:cNvPr>
          <p:cNvSpPr>
            <a:spLocks noGrp="1"/>
          </p:cNvSpPr>
          <p:nvPr>
            <p:ph type="sldNum" sz="quarter" idx="12"/>
          </p:nvPr>
        </p:nvSpPr>
        <p:spPr/>
        <p:txBody>
          <a:bodyPr/>
          <a:lstStyle/>
          <a:p>
            <a:fld id="{A5AA7FE8-D1D2-416A-A968-3AC6B47835B8}" type="slidenum">
              <a:rPr lang="en-IL" smtClean="0"/>
              <a:pPr/>
              <a:t>16</a:t>
            </a:fld>
            <a:endParaRPr lang="en-IL"/>
          </a:p>
        </p:txBody>
      </p:sp>
    </p:spTree>
    <p:extLst>
      <p:ext uri="{BB962C8B-B14F-4D97-AF65-F5344CB8AC3E}">
        <p14:creationId xmlns:p14="http://schemas.microsoft.com/office/powerpoint/2010/main" val="2430776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1EE94E7-4964-4528-B484-8761D8B2242B}"/>
              </a:ext>
            </a:extLst>
          </p:cNvPr>
          <p:cNvSpPr/>
          <p:nvPr/>
        </p:nvSpPr>
        <p:spPr>
          <a:xfrm>
            <a:off x="0" y="-1"/>
            <a:ext cx="12192000" cy="6858001"/>
          </a:xfrm>
          <a:prstGeom prst="rect">
            <a:avLst/>
          </a:prstGeom>
          <a:gradFill flip="none" rotWithShape="1">
            <a:gsLst>
              <a:gs pos="0">
                <a:schemeClr val="bg1">
                  <a:lumMod val="50000"/>
                </a:schemeClr>
              </a:gs>
              <a:gs pos="97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8C8AED20-AA6A-440E-8FA3-0F3D4BF3F975}"/>
              </a:ext>
            </a:extLst>
          </p:cNvPr>
          <p:cNvSpPr/>
          <p:nvPr/>
        </p:nvSpPr>
        <p:spPr>
          <a:xfrm>
            <a:off x="1524000" y="-1"/>
            <a:ext cx="9144000" cy="5039136"/>
          </a:xfrm>
          <a:prstGeom prst="rect">
            <a:avLst/>
          </a:prstGeom>
        </p:spPr>
        <p:txBody>
          <a:bodyPr wrap="square" anchor="ctr">
            <a:spAutoFit/>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kumimoji="0" lang="en-US" sz="23900" b="1" i="0" u="none" strike="noStrike" kern="1200" cap="none" spc="0" normalizeH="0" baseline="0" noProof="0" dirty="0">
                <a:ln>
                  <a:noFill/>
                </a:ln>
                <a:solidFill>
                  <a:prstClr val="white">
                    <a:alpha val="57000"/>
                  </a:prstClr>
                </a:solidFill>
                <a:effectLst/>
                <a:uLnTx/>
                <a:uFillTx/>
                <a:latin typeface="Calibri"/>
                <a:ea typeface="+mn-ea"/>
                <a:cs typeface="Arial" charset="0"/>
              </a:rPr>
              <a:t>4</a:t>
            </a:r>
          </a:p>
        </p:txBody>
      </p:sp>
      <p:sp>
        <p:nvSpPr>
          <p:cNvPr id="10" name="Rectangle 9">
            <a:extLst>
              <a:ext uri="{FF2B5EF4-FFF2-40B4-BE49-F238E27FC236}">
                <a16:creationId xmlns:a16="http://schemas.microsoft.com/office/drawing/2014/main" id="{8788AFA3-9683-4431-914F-EEA219A2FECE}"/>
              </a:ext>
            </a:extLst>
          </p:cNvPr>
          <p:cNvSpPr/>
          <p:nvPr/>
        </p:nvSpPr>
        <p:spPr>
          <a:xfrm>
            <a:off x="0" y="4450679"/>
            <a:ext cx="12192000" cy="736846"/>
          </a:xfrm>
          <a:prstGeom prst="rect">
            <a:avLst/>
          </a:prstGeom>
          <a:solidFill>
            <a:srgbClr val="00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dirty="0"/>
          </a:p>
        </p:txBody>
      </p:sp>
      <p:sp>
        <p:nvSpPr>
          <p:cNvPr id="8" name="Rectangle 7">
            <a:extLst>
              <a:ext uri="{FF2B5EF4-FFF2-40B4-BE49-F238E27FC236}">
                <a16:creationId xmlns:a16="http://schemas.microsoft.com/office/drawing/2014/main" id="{FCF7ABB0-853B-4920-B806-2C40809AFF47}"/>
              </a:ext>
            </a:extLst>
          </p:cNvPr>
          <p:cNvSpPr/>
          <p:nvPr/>
        </p:nvSpPr>
        <p:spPr>
          <a:xfrm>
            <a:off x="0" y="2494893"/>
            <a:ext cx="12192000" cy="1306255"/>
          </a:xfrm>
          <a:prstGeom prst="rect">
            <a:avLst/>
          </a:prstGeom>
        </p:spPr>
        <p:txBody>
          <a:bodyPr wrap="square" anchor="ctr">
            <a:spAutoFit/>
          </a:bodyPr>
          <a:lstStyle/>
          <a:p>
            <a:pPr marL="0" marR="0" lvl="0" indent="0" algn="ctr" defTabSz="914400" rtl="1" eaLnBrk="1" fontAlgn="auto" latinLnBrk="0" hangingPunct="1">
              <a:lnSpc>
                <a:spcPct val="150000"/>
              </a:lnSpc>
              <a:spcBef>
                <a:spcPts val="600"/>
              </a:spcBef>
              <a:spcAft>
                <a:spcPts val="0"/>
              </a:spcAft>
              <a:buClrTx/>
              <a:buSzTx/>
              <a:buFontTx/>
              <a:buNone/>
              <a:tabLst/>
              <a:defRPr/>
            </a:pPr>
            <a:r>
              <a:rPr kumimoji="0" lang="he-IL" sz="6000" b="1" i="0" u="none" strike="noStrike" kern="1200" cap="none" spc="0" normalizeH="0" baseline="0" noProof="0" dirty="0">
                <a:ln>
                  <a:noFill/>
                </a:ln>
                <a:solidFill>
                  <a:srgbClr val="C00000"/>
                </a:solidFill>
                <a:effectLst/>
                <a:uLnTx/>
                <a:uFillTx/>
                <a:latin typeface="Arial" charset="0"/>
                <a:ea typeface="+mn-ea"/>
                <a:cs typeface="Arial" charset="0"/>
              </a:rPr>
              <a:t>תקציב 2024</a:t>
            </a:r>
            <a:endParaRPr kumimoji="0" lang="en-US" sz="6000" b="1" i="0" u="none" strike="noStrike" kern="1200" cap="none" spc="0" normalizeH="0" baseline="0" noProof="0" dirty="0">
              <a:ln>
                <a:noFill/>
              </a:ln>
              <a:solidFill>
                <a:srgbClr val="C00000"/>
              </a:solidFill>
              <a:effectLst/>
              <a:uLnTx/>
              <a:uFillTx/>
              <a:latin typeface="Arial" charset="0"/>
              <a:ea typeface="+mn-ea"/>
              <a:cs typeface="Arial" charset="0"/>
            </a:endParaRPr>
          </a:p>
        </p:txBody>
      </p:sp>
      <p:sp>
        <p:nvSpPr>
          <p:cNvPr id="9" name="Rectangle 8">
            <a:extLst>
              <a:ext uri="{FF2B5EF4-FFF2-40B4-BE49-F238E27FC236}">
                <a16:creationId xmlns:a16="http://schemas.microsoft.com/office/drawing/2014/main" id="{262AF63F-37EB-4EDE-952E-7AA08B2D0644}"/>
              </a:ext>
            </a:extLst>
          </p:cNvPr>
          <p:cNvSpPr/>
          <p:nvPr/>
        </p:nvSpPr>
        <p:spPr>
          <a:xfrm>
            <a:off x="0" y="4530819"/>
            <a:ext cx="12191999" cy="496996"/>
          </a:xfrm>
          <a:prstGeom prst="rect">
            <a:avLst/>
          </a:prstGeom>
          <a:noFill/>
        </p:spPr>
        <p:txBody>
          <a:bodyPr wrap="square" anchor="ctr">
            <a:spAutoFit/>
          </a:bodyPr>
          <a:lstStyle/>
          <a:p>
            <a:pPr lvl="0" algn="ctr" rtl="1">
              <a:lnSpc>
                <a:spcPct val="150000"/>
              </a:lnSpc>
              <a:spcBef>
                <a:spcPts val="600"/>
              </a:spcBef>
              <a:defRPr/>
            </a:pPr>
            <a:r>
              <a:rPr lang="he-IL" sz="2000" b="1" dirty="0">
                <a:solidFill>
                  <a:srgbClr val="C00000"/>
                </a:solidFill>
                <a:latin typeface="Arial" charset="0"/>
                <a:cs typeface="Arial" charset="0"/>
              </a:rPr>
              <a:t>סיכום 2022</a:t>
            </a:r>
            <a:r>
              <a:rPr lang="en-US" sz="2000" b="1" dirty="0">
                <a:solidFill>
                  <a:srgbClr val="C00000"/>
                </a:solidFill>
                <a:latin typeface="Arial" charset="0"/>
                <a:cs typeface="Arial" charset="0"/>
              </a:rPr>
              <a:t>|</a:t>
            </a:r>
            <a:r>
              <a:rPr kumimoji="0" lang="en-US" sz="2000" b="1" i="0" u="none" strike="noStrike" kern="0" cap="none" spc="0" normalizeH="0" baseline="0" noProof="0" dirty="0">
                <a:ln>
                  <a:noFill/>
                </a:ln>
                <a:solidFill>
                  <a:prstClr val="black">
                    <a:lumMod val="50000"/>
                    <a:lumOff val="50000"/>
                  </a:prstClr>
                </a:solidFill>
                <a:effectLst/>
                <a:uLnTx/>
                <a:uFillTx/>
                <a:latin typeface="Arial" charset="0"/>
                <a:ea typeface="+mn-ea"/>
                <a:cs typeface="Arial" charset="0"/>
              </a:rPr>
              <a:t> </a:t>
            </a:r>
            <a:r>
              <a:rPr kumimoji="0" lang="he-IL" sz="2000" b="1" i="0" u="none" strike="noStrike" kern="0" cap="none" spc="0" normalizeH="0" baseline="0" noProof="0" dirty="0">
                <a:ln>
                  <a:noFill/>
                </a:ln>
                <a:solidFill>
                  <a:prstClr val="black">
                    <a:lumMod val="50000"/>
                    <a:lumOff val="50000"/>
                  </a:prstClr>
                </a:solidFill>
                <a:effectLst/>
                <a:uLnTx/>
                <a:uFillTx/>
                <a:latin typeface="Arial" charset="0"/>
                <a:ea typeface="+mn-ea"/>
                <a:cs typeface="Arial" charset="0"/>
              </a:rPr>
              <a:t> מערכות חשמל וטעינה</a:t>
            </a:r>
            <a:r>
              <a:rPr lang="en-US" sz="2000" b="1" kern="0" dirty="0">
                <a:solidFill>
                  <a:prstClr val="black">
                    <a:lumMod val="50000"/>
                    <a:lumOff val="50000"/>
                  </a:prstClr>
                </a:solidFill>
                <a:latin typeface="Arial" charset="0"/>
                <a:cs typeface="Arial" charset="0"/>
              </a:rPr>
              <a:t>| </a:t>
            </a:r>
            <a:r>
              <a:rPr lang="he-IL" sz="2000" b="1" kern="0" dirty="0">
                <a:solidFill>
                  <a:prstClr val="black">
                    <a:lumMod val="50000"/>
                    <a:lumOff val="50000"/>
                  </a:prstClr>
                </a:solidFill>
                <a:latin typeface="Arial" charset="0"/>
                <a:cs typeface="Arial" charset="0"/>
              </a:rPr>
              <a:t> דיווח כספי </a:t>
            </a:r>
            <a:r>
              <a:rPr lang="en-US" sz="2000" b="1" kern="0" dirty="0">
                <a:solidFill>
                  <a:prstClr val="black">
                    <a:lumMod val="50000"/>
                    <a:lumOff val="50000"/>
                  </a:prstClr>
                </a:solidFill>
                <a:latin typeface="Arial" charset="0"/>
                <a:cs typeface="Arial" charset="0"/>
              </a:rPr>
              <a:t>|</a:t>
            </a:r>
            <a:r>
              <a:rPr lang="he-IL" sz="2000" b="1" kern="0" dirty="0">
                <a:solidFill>
                  <a:prstClr val="black">
                    <a:lumMod val="50000"/>
                    <a:lumOff val="50000"/>
                  </a:prstClr>
                </a:solidFill>
                <a:latin typeface="Arial" charset="0"/>
                <a:cs typeface="Arial" charset="0"/>
              </a:rPr>
              <a:t> תקציב 2023 </a:t>
            </a:r>
            <a:r>
              <a:rPr lang="en-US" sz="2000" b="1" kern="0" dirty="0">
                <a:solidFill>
                  <a:prstClr val="black">
                    <a:lumMod val="50000"/>
                    <a:lumOff val="50000"/>
                  </a:prstClr>
                </a:solidFill>
                <a:latin typeface="Arial" charset="0"/>
                <a:cs typeface="Arial" charset="0"/>
              </a:rPr>
              <a:t>|</a:t>
            </a:r>
            <a:r>
              <a:rPr lang="he-IL" sz="2000" b="1" kern="0" dirty="0">
                <a:solidFill>
                  <a:prstClr val="black">
                    <a:lumMod val="50000"/>
                    <a:lumOff val="50000"/>
                  </a:prstClr>
                </a:solidFill>
                <a:latin typeface="Arial" charset="0"/>
                <a:cs typeface="Arial" charset="0"/>
              </a:rPr>
              <a:t> שונות</a:t>
            </a:r>
            <a:endParaRPr kumimoji="0" lang="en-US" sz="2000" b="1" i="0" u="none" strike="noStrike" kern="0" cap="none" spc="0" normalizeH="0" baseline="0" noProof="0" dirty="0">
              <a:ln>
                <a:noFill/>
              </a:ln>
              <a:solidFill>
                <a:prstClr val="black">
                  <a:lumMod val="50000"/>
                  <a:lumOff val="50000"/>
                </a:prstClr>
              </a:solidFill>
              <a:effectLst/>
              <a:uLnTx/>
              <a:uFillTx/>
              <a:latin typeface="Arial" charset="0"/>
              <a:ea typeface="+mn-ea"/>
              <a:cs typeface="Arial" charset="0"/>
            </a:endParaRPr>
          </a:p>
        </p:txBody>
      </p:sp>
      <p:pic>
        <p:nvPicPr>
          <p:cNvPr id="13" name="תמונה 12" descr="תמונה שמכילה טקסט, שלט&#10;&#10;התיאור נוצר באופן אוטומטי">
            <a:extLst>
              <a:ext uri="{FF2B5EF4-FFF2-40B4-BE49-F238E27FC236}">
                <a16:creationId xmlns:a16="http://schemas.microsoft.com/office/drawing/2014/main" id="{DBD9FD02-DFDE-4E7F-9987-4C819B43C217}"/>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id="{DC687AFB-BDFF-D7D4-EB5F-C79E4480A1C3}"/>
              </a:ext>
            </a:extLst>
          </p:cNvPr>
          <p:cNvSpPr>
            <a:spLocks noGrp="1"/>
          </p:cNvSpPr>
          <p:nvPr>
            <p:ph type="ftr" sz="quarter" idx="11"/>
          </p:nvPr>
        </p:nvSpPr>
        <p:spPr/>
        <p:txBody>
          <a:bodyPr/>
          <a:lstStyle/>
          <a:p>
            <a:r>
              <a:rPr lang="he-IL"/>
              <a:t>אסיפת בעלי הדירות 1/2023</a:t>
            </a:r>
            <a:endParaRPr lang="en-IL"/>
          </a:p>
        </p:txBody>
      </p:sp>
      <p:sp>
        <p:nvSpPr>
          <p:cNvPr id="3" name="Slide Number Placeholder 2">
            <a:extLst>
              <a:ext uri="{FF2B5EF4-FFF2-40B4-BE49-F238E27FC236}">
                <a16:creationId xmlns:a16="http://schemas.microsoft.com/office/drawing/2014/main" id="{AFBB7F6E-A108-96F8-1A8A-6F8A2693CBAC}"/>
              </a:ext>
            </a:extLst>
          </p:cNvPr>
          <p:cNvSpPr>
            <a:spLocks noGrp="1"/>
          </p:cNvSpPr>
          <p:nvPr>
            <p:ph type="sldNum" sz="quarter" idx="12"/>
          </p:nvPr>
        </p:nvSpPr>
        <p:spPr/>
        <p:txBody>
          <a:bodyPr/>
          <a:lstStyle/>
          <a:p>
            <a:fld id="{A5AA7FE8-D1D2-416A-A968-3AC6B47835B8}" type="slidenum">
              <a:rPr lang="en-IL" smtClean="0"/>
              <a:pPr/>
              <a:t>17</a:t>
            </a:fld>
            <a:endParaRPr lang="en-IL"/>
          </a:p>
        </p:txBody>
      </p:sp>
    </p:spTree>
    <p:extLst>
      <p:ext uri="{BB962C8B-B14F-4D97-AF65-F5344CB8AC3E}">
        <p14:creationId xmlns:p14="http://schemas.microsoft.com/office/powerpoint/2010/main" val="1274246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a:extLst>
              <a:ext uri="{FF2B5EF4-FFF2-40B4-BE49-F238E27FC236}">
                <a16:creationId xmlns:a16="http://schemas.microsoft.com/office/drawing/2014/main" id="{D6BD028A-661A-475B-A65A-D60BB1EDE816}"/>
              </a:ext>
            </a:extLst>
          </p:cNvPr>
          <p:cNvSpPr>
            <a:spLocks noGrp="1"/>
          </p:cNvSpPr>
          <p:nvPr>
            <p:ph idx="1"/>
          </p:nvPr>
        </p:nvSpPr>
        <p:spPr>
          <a:xfrm>
            <a:off x="263664" y="326936"/>
            <a:ext cx="11938250" cy="5227872"/>
          </a:xfrm>
        </p:spPr>
        <p:txBody>
          <a:bodyPr>
            <a:normAutofit/>
          </a:bodyPr>
          <a:lstStyle/>
          <a:p>
            <a:pPr marL="269875" lvl="1" indent="0" algn="r" rtl="1">
              <a:lnSpc>
                <a:spcPct val="150000"/>
              </a:lnSpc>
              <a:spcBef>
                <a:spcPts val="600"/>
              </a:spcBef>
              <a:buNone/>
              <a:defRPr/>
            </a:pPr>
            <a:r>
              <a:rPr lang="he-IL" sz="3500" b="1" dirty="0">
                <a:solidFill>
                  <a:srgbClr val="C00000"/>
                </a:solidFill>
                <a:cs typeface="Arial" charset="0"/>
              </a:rPr>
              <a:t>דגשים לתקציב 2024</a:t>
            </a:r>
          </a:p>
          <a:p>
            <a:pPr lvl="1" algn="r" rtl="1">
              <a:lnSpc>
                <a:spcPct val="150000"/>
              </a:lnSpc>
              <a:spcBef>
                <a:spcPts val="600"/>
              </a:spcBef>
              <a:defRPr/>
            </a:pPr>
            <a:r>
              <a:rPr lang="he-IL" sz="1800" dirty="0">
                <a:effectLst/>
                <a:latin typeface="Calibri" panose="020F0502020204030204" pitchFamily="34" charset="0"/>
                <a:ea typeface="Times New Roman" panose="02020603050405020304" pitchFamily="18" charset="0"/>
                <a:cs typeface="Arial" panose="020B0604020202020204" pitchFamily="34" charset="0"/>
              </a:rPr>
              <a:t>הוצאות מתוקצבות לשנת 2024 - 6830 אלפי ש"ח לעומת 6439 אלפי ש"ח בשנת 202</a:t>
            </a:r>
            <a:r>
              <a:rPr lang="he-IL" sz="1800" dirty="0">
                <a:latin typeface="Calibri" panose="020F0502020204030204" pitchFamily="34" charset="0"/>
                <a:ea typeface="Times New Roman" panose="02020603050405020304" pitchFamily="18" charset="0"/>
                <a:cs typeface="Arial" panose="020B0604020202020204" pitchFamily="34" charset="0"/>
              </a:rPr>
              <a:t>3</a:t>
            </a:r>
            <a:r>
              <a:rPr lang="he-IL" sz="1800" dirty="0">
                <a:effectLst/>
                <a:latin typeface="Calibri" panose="020F0502020204030204" pitchFamily="34" charset="0"/>
                <a:ea typeface="Times New Roman" panose="02020603050405020304" pitchFamily="18" charset="0"/>
                <a:cs typeface="Arial" panose="020B0604020202020204" pitchFamily="34" charset="0"/>
              </a:rPr>
              <a:t> ,</a:t>
            </a:r>
          </a:p>
          <a:p>
            <a:pPr lvl="2" algn="r" rtl="1">
              <a:lnSpc>
                <a:spcPct val="150000"/>
              </a:lnSpc>
              <a:spcBef>
                <a:spcPts val="600"/>
              </a:spcBef>
              <a:defRPr/>
            </a:pPr>
            <a:r>
              <a:rPr lang="he-IL" sz="1600" dirty="0">
                <a:effectLst/>
                <a:latin typeface="Calibri" panose="020F0502020204030204" pitchFamily="34" charset="0"/>
                <a:ea typeface="Times New Roman" panose="02020603050405020304" pitchFamily="18" charset="0"/>
                <a:cs typeface="Arial" panose="020B0604020202020204" pitchFamily="34" charset="0"/>
              </a:rPr>
              <a:t>עליה בסך </a:t>
            </a:r>
            <a:r>
              <a:rPr lang="he-IL" sz="1600" dirty="0">
                <a:latin typeface="Calibri" panose="020F0502020204030204" pitchFamily="34" charset="0"/>
                <a:ea typeface="Times New Roman" panose="02020603050405020304" pitchFamily="18" charset="0"/>
                <a:cs typeface="Arial" panose="020B0604020202020204" pitchFamily="34" charset="0"/>
              </a:rPr>
              <a:t>391</a:t>
            </a:r>
            <a:r>
              <a:rPr lang="he-IL" sz="1600" dirty="0">
                <a:effectLst/>
                <a:latin typeface="Calibri" panose="020F0502020204030204" pitchFamily="34" charset="0"/>
                <a:ea typeface="Times New Roman" panose="02020603050405020304" pitchFamily="18" charset="0"/>
                <a:cs typeface="Arial" panose="020B0604020202020204" pitchFamily="34" charset="0"/>
              </a:rPr>
              <a:t> אלפי ₪ שהם תוספת של 4.6% </a:t>
            </a:r>
          </a:p>
          <a:p>
            <a:pPr lvl="1" algn="r" rtl="1">
              <a:lnSpc>
                <a:spcPct val="150000"/>
              </a:lnSpc>
              <a:spcBef>
                <a:spcPts val="600"/>
              </a:spcBef>
              <a:defRPr/>
            </a:pPr>
            <a:r>
              <a:rPr lang="he-IL" sz="1800" dirty="0">
                <a:effectLst/>
                <a:latin typeface="Calibri" panose="020F0502020204030204" pitchFamily="34" charset="0"/>
                <a:ea typeface="Times New Roman" panose="02020603050405020304" pitchFamily="18" charset="0"/>
                <a:cs typeface="Arial" panose="020B0604020202020204" pitchFamily="34" charset="0"/>
              </a:rPr>
              <a:t>תקציב 202</a:t>
            </a:r>
            <a:r>
              <a:rPr lang="he-IL" sz="1800" dirty="0">
                <a:latin typeface="Calibri" panose="020F0502020204030204" pitchFamily="34" charset="0"/>
                <a:ea typeface="Times New Roman" panose="02020603050405020304" pitchFamily="18" charset="0"/>
                <a:cs typeface="Arial" panose="020B0604020202020204" pitchFamily="34" charset="0"/>
              </a:rPr>
              <a:t>4</a:t>
            </a:r>
            <a:r>
              <a:rPr lang="he-IL" sz="1800" dirty="0">
                <a:effectLst/>
                <a:latin typeface="Calibri" panose="020F0502020204030204" pitchFamily="34" charset="0"/>
                <a:ea typeface="Times New Roman" panose="02020603050405020304" pitchFamily="18" charset="0"/>
                <a:cs typeface="Arial" panose="020B0604020202020204" pitchFamily="34" charset="0"/>
              </a:rPr>
              <a:t> משקף מיסי ועד חודשיים בסך 11.6 ש"ח למ"ר לעומת 11.1 ₪ למ"ר בשנת 2023</a:t>
            </a:r>
            <a:endParaRPr lang="he-IL" sz="2800" dirty="0">
              <a:cs typeface="Arial" charset="0"/>
            </a:endParaRPr>
          </a:p>
          <a:p>
            <a:pPr lvl="1" algn="r" rtl="1">
              <a:lnSpc>
                <a:spcPct val="150000"/>
              </a:lnSpc>
              <a:spcBef>
                <a:spcPts val="600"/>
              </a:spcBef>
              <a:defRPr/>
            </a:pPr>
            <a:r>
              <a:rPr lang="he-IL" sz="1800" dirty="0">
                <a:latin typeface="Calibri" panose="020F0502020204030204" pitchFamily="34" charset="0"/>
                <a:cs typeface="Arial" panose="020B0604020202020204" pitchFamily="34" charset="0"/>
              </a:rPr>
              <a:t>התקציב השוטף לוקח בחשבון בין היתר התייקרויות צפויות במרכיב כח האדם, בעיקר בהיבט הניקיון וחיזוק מערך התחזוקה, ועדכון עלויות החשמל בהתאם לשינוי התעריף שהיה השנה יחד עם החיסכון כתוצאה מהפרויקטים להתיעלות אנרגטית.</a:t>
            </a:r>
          </a:p>
          <a:p>
            <a:pPr lvl="1" algn="r" rtl="1">
              <a:lnSpc>
                <a:spcPct val="150000"/>
              </a:lnSpc>
              <a:spcBef>
                <a:spcPts val="600"/>
              </a:spcBef>
              <a:defRPr/>
            </a:pPr>
            <a:r>
              <a:rPr lang="he-IL" sz="1800" dirty="0">
                <a:latin typeface="Calibri" panose="020F0502020204030204" pitchFamily="34" charset="0"/>
                <a:cs typeface="Arial" panose="020B0604020202020204" pitchFamily="34" charset="0"/>
              </a:rPr>
              <a:t>קרן פחת – התקציב כולל הפרשה של 100 אלפי ₪ בלבד</a:t>
            </a:r>
          </a:p>
          <a:p>
            <a:pPr lvl="1" algn="r" rtl="1">
              <a:lnSpc>
                <a:spcPct val="150000"/>
              </a:lnSpc>
              <a:spcBef>
                <a:spcPts val="600"/>
              </a:spcBef>
              <a:defRPr/>
            </a:pPr>
            <a:r>
              <a:rPr lang="he-IL" sz="1800" dirty="0">
                <a:latin typeface="Calibri" panose="020F0502020204030204" pitchFamily="34" charset="0"/>
              </a:rPr>
              <a:t>התקציב חייב לאפשר גמישות ניהולית לשימור כ"א, מימוש פרויקטים ותחזוקה . תקציב הדוק מדי פוגע בתפעול המתחם </a:t>
            </a:r>
          </a:p>
          <a:p>
            <a:pPr lvl="1" algn="r" rtl="1">
              <a:lnSpc>
                <a:spcPct val="150000"/>
              </a:lnSpc>
              <a:spcBef>
                <a:spcPts val="600"/>
              </a:spcBef>
              <a:defRPr/>
            </a:pPr>
            <a:endParaRPr lang="he-IL" sz="1800" dirty="0">
              <a:latin typeface="Calibri" panose="020F0502020204030204" pitchFamily="34" charset="0"/>
              <a:cs typeface="Arial" panose="020B0604020202020204" pitchFamily="34" charset="0"/>
            </a:endParaRPr>
          </a:p>
        </p:txBody>
      </p:sp>
      <p:pic>
        <p:nvPicPr>
          <p:cNvPr id="7" name="תמונה 6" descr="תמונה שמכילה טקסט, שלט&#10;&#10;התיאור נוצר באופן אוטומטי">
            <a:extLst>
              <a:ext uri="{FF2B5EF4-FFF2-40B4-BE49-F238E27FC236}">
                <a16:creationId xmlns:a16="http://schemas.microsoft.com/office/drawing/2014/main" id="{5823B5CC-B412-4D36-B0E2-A78E4DA86E6D}"/>
              </a:ext>
            </a:extLst>
          </p:cNvPr>
          <p:cNvPicPr>
            <a:picLocks noChangeAspect="1"/>
          </p:cNvPicPr>
          <p:nvPr/>
        </p:nvPicPr>
        <p:blipFill rotWithShape="1">
          <a:blip r:embed="rId3">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id="{89912C92-1F6B-6D60-DA89-79A1E180C9C5}"/>
              </a:ext>
            </a:extLst>
          </p:cNvPr>
          <p:cNvSpPr>
            <a:spLocks noGrp="1"/>
          </p:cNvSpPr>
          <p:nvPr>
            <p:ph type="ftr" sz="quarter" idx="11"/>
          </p:nvPr>
        </p:nvSpPr>
        <p:spPr/>
        <p:txBody>
          <a:bodyPr/>
          <a:lstStyle/>
          <a:p>
            <a:r>
              <a:rPr lang="he-IL"/>
              <a:t>אסיפת בעלי הדירות 1/2023</a:t>
            </a:r>
            <a:endParaRPr lang="en-IL"/>
          </a:p>
        </p:txBody>
      </p:sp>
      <p:sp>
        <p:nvSpPr>
          <p:cNvPr id="3" name="Slide Number Placeholder 2">
            <a:extLst>
              <a:ext uri="{FF2B5EF4-FFF2-40B4-BE49-F238E27FC236}">
                <a16:creationId xmlns:a16="http://schemas.microsoft.com/office/drawing/2014/main" id="{AF4889AA-8197-798D-87A2-45884B664CDA}"/>
              </a:ext>
            </a:extLst>
          </p:cNvPr>
          <p:cNvSpPr>
            <a:spLocks noGrp="1"/>
          </p:cNvSpPr>
          <p:nvPr>
            <p:ph type="sldNum" sz="quarter" idx="12"/>
          </p:nvPr>
        </p:nvSpPr>
        <p:spPr/>
        <p:txBody>
          <a:bodyPr/>
          <a:lstStyle/>
          <a:p>
            <a:fld id="{A5AA7FE8-D1D2-416A-A968-3AC6B47835B8}" type="slidenum">
              <a:rPr lang="en-IL" smtClean="0"/>
              <a:pPr/>
              <a:t>18</a:t>
            </a:fld>
            <a:endParaRPr lang="en-IL"/>
          </a:p>
        </p:txBody>
      </p:sp>
    </p:spTree>
    <p:extLst>
      <p:ext uri="{BB962C8B-B14F-4D97-AF65-F5344CB8AC3E}">
        <p14:creationId xmlns:p14="http://schemas.microsoft.com/office/powerpoint/2010/main" val="725570310"/>
      </p:ext>
    </p:extLst>
  </p:cSld>
  <p:clrMapOvr>
    <a:masterClrMapping/>
  </p:clrMapOvr>
  <p:extLst>
    <p:ext uri="{6950BFC3-D8DA-4A85-94F7-54DA5524770B}">
      <p188:commentRel xmlns:p188="http://schemas.microsoft.com/office/powerpoint/2018/8/main" r:id="rId2"/>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he-IL"/>
              <a:t>אסיפת בעלי הדירות 1/2023</a:t>
            </a:r>
            <a:endParaRPr lang="en-IL"/>
          </a:p>
        </p:txBody>
      </p:sp>
      <p:sp>
        <p:nvSpPr>
          <p:cNvPr id="5" name="Slide Number Placeholder 4"/>
          <p:cNvSpPr>
            <a:spLocks noGrp="1"/>
          </p:cNvSpPr>
          <p:nvPr>
            <p:ph type="sldNum" sz="quarter" idx="12"/>
          </p:nvPr>
        </p:nvSpPr>
        <p:spPr/>
        <p:txBody>
          <a:bodyPr/>
          <a:lstStyle/>
          <a:p>
            <a:fld id="{A5AA7FE8-D1D2-416A-A968-3AC6B47835B8}" type="slidenum">
              <a:rPr lang="en-IL" smtClean="0"/>
              <a:pPr/>
              <a:t>19</a:t>
            </a:fld>
            <a:endParaRPr lang="en-IL"/>
          </a:p>
        </p:txBody>
      </p:sp>
      <p:pic>
        <p:nvPicPr>
          <p:cNvPr id="6" name="Picture 5"/>
          <p:cNvPicPr>
            <a:picLocks noChangeAspect="1"/>
          </p:cNvPicPr>
          <p:nvPr/>
        </p:nvPicPr>
        <p:blipFill>
          <a:blip r:embed="rId2"/>
          <a:stretch>
            <a:fillRect/>
          </a:stretch>
        </p:blipFill>
        <p:spPr>
          <a:xfrm>
            <a:off x="693965" y="221064"/>
            <a:ext cx="11136514" cy="6250074"/>
          </a:xfrm>
          <a:prstGeom prst="rect">
            <a:avLst/>
          </a:prstGeom>
        </p:spPr>
      </p:pic>
    </p:spTree>
    <p:extLst>
      <p:ext uri="{BB962C8B-B14F-4D97-AF65-F5344CB8AC3E}">
        <p14:creationId xmlns:p14="http://schemas.microsoft.com/office/powerpoint/2010/main" val="48682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9042B-024F-4662-35F7-107C173F1171}"/>
              </a:ext>
            </a:extLst>
          </p:cNvPr>
          <p:cNvSpPr>
            <a:spLocks noGrp="1"/>
          </p:cNvSpPr>
          <p:nvPr>
            <p:ph type="title"/>
          </p:nvPr>
        </p:nvSpPr>
        <p:spPr/>
        <p:txBody>
          <a:bodyPr/>
          <a:lstStyle/>
          <a:p>
            <a:pPr algn="r" rtl="1"/>
            <a:r>
              <a:rPr lang="he-IL" b="1" dirty="0"/>
              <a:t>סדר יום- </a:t>
            </a:r>
            <a:r>
              <a:rPr lang="he-IL" b="1" dirty="0" err="1"/>
              <a:t>אסיפת</a:t>
            </a:r>
            <a:r>
              <a:rPr lang="he-IL" b="1" dirty="0"/>
              <a:t> בעלי דירות </a:t>
            </a:r>
          </a:p>
        </p:txBody>
      </p:sp>
      <p:sp>
        <p:nvSpPr>
          <p:cNvPr id="3" name="Content Placeholder 2">
            <a:extLst>
              <a:ext uri="{FF2B5EF4-FFF2-40B4-BE49-F238E27FC236}">
                <a16:creationId xmlns:a16="http://schemas.microsoft.com/office/drawing/2014/main" id="{935042F7-9275-A222-2371-D2E0B91FBB9E}"/>
              </a:ext>
            </a:extLst>
          </p:cNvPr>
          <p:cNvSpPr>
            <a:spLocks noGrp="1"/>
          </p:cNvSpPr>
          <p:nvPr>
            <p:ph idx="1"/>
          </p:nvPr>
        </p:nvSpPr>
        <p:spPr>
          <a:xfrm>
            <a:off x="283028" y="1458093"/>
            <a:ext cx="10158144" cy="4351338"/>
          </a:xfrm>
        </p:spPr>
        <p:txBody>
          <a:bodyPr/>
          <a:lstStyle/>
          <a:p>
            <a:pPr algn="r" rtl="1"/>
            <a:r>
              <a:rPr lang="he-IL" sz="2800" b="1" dirty="0"/>
              <a:t>סיכום שנת 2023</a:t>
            </a:r>
          </a:p>
          <a:p>
            <a:pPr algn="r" rtl="1"/>
            <a:r>
              <a:rPr lang="he-IL" sz="2800" b="1" dirty="0"/>
              <a:t>סקר שביעות רצון 12/23</a:t>
            </a:r>
          </a:p>
          <a:p>
            <a:pPr algn="r" rtl="1"/>
            <a:r>
              <a:rPr lang="he-IL" sz="2800" b="1" dirty="0"/>
              <a:t>דגשים לשנת 2024</a:t>
            </a:r>
          </a:p>
          <a:p>
            <a:pPr algn="r" rtl="1"/>
            <a:r>
              <a:rPr lang="he-IL" sz="2800" b="1" dirty="0"/>
              <a:t>תקציב לשנת 2023</a:t>
            </a:r>
          </a:p>
          <a:p>
            <a:pPr algn="r" rtl="1"/>
            <a:r>
              <a:rPr lang="he-IL" sz="2800" b="1" dirty="0"/>
              <a:t>שונות</a:t>
            </a:r>
          </a:p>
          <a:p>
            <a:pPr algn="r" rtl="1"/>
            <a:endParaRPr lang="he-IL" dirty="0"/>
          </a:p>
        </p:txBody>
      </p:sp>
      <p:pic>
        <p:nvPicPr>
          <p:cNvPr id="4" name="תמונה 7" descr="תמונה שמכילה טקסט, שלט&#10;&#10;התיאור נוצר באופן אוטומטי">
            <a:extLst>
              <a:ext uri="{FF2B5EF4-FFF2-40B4-BE49-F238E27FC236}">
                <a16:creationId xmlns:a16="http://schemas.microsoft.com/office/drawing/2014/main" id="{43FF5230-4E32-B2E8-2B5F-59B9BE68D208}"/>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09431"/>
            <a:ext cx="2199303" cy="824685"/>
          </a:xfrm>
          <a:prstGeom prst="rect">
            <a:avLst/>
          </a:prstGeom>
        </p:spPr>
      </p:pic>
      <p:sp>
        <p:nvSpPr>
          <p:cNvPr id="7" name="Footer Placeholder 6">
            <a:extLst>
              <a:ext uri="{FF2B5EF4-FFF2-40B4-BE49-F238E27FC236}">
                <a16:creationId xmlns:a16="http://schemas.microsoft.com/office/drawing/2014/main" id="{12DDDE17-450F-F0BE-5FE0-AA1ED4BA8F4F}"/>
              </a:ext>
            </a:extLst>
          </p:cNvPr>
          <p:cNvSpPr>
            <a:spLocks noGrp="1"/>
          </p:cNvSpPr>
          <p:nvPr>
            <p:ph type="ftr" sz="quarter" idx="11"/>
          </p:nvPr>
        </p:nvSpPr>
        <p:spPr/>
        <p:txBody>
          <a:bodyPr/>
          <a:lstStyle/>
          <a:p>
            <a:r>
              <a:rPr lang="he-IL"/>
              <a:t>אסיפת בעלי הדירות 1/2023</a:t>
            </a:r>
            <a:endParaRPr lang="en-IL"/>
          </a:p>
        </p:txBody>
      </p:sp>
      <p:sp>
        <p:nvSpPr>
          <p:cNvPr id="8" name="Slide Number Placeholder 7">
            <a:extLst>
              <a:ext uri="{FF2B5EF4-FFF2-40B4-BE49-F238E27FC236}">
                <a16:creationId xmlns:a16="http://schemas.microsoft.com/office/drawing/2014/main" id="{6D457A32-4A61-BC87-D6F5-A10D3380DD89}"/>
              </a:ext>
            </a:extLst>
          </p:cNvPr>
          <p:cNvSpPr>
            <a:spLocks noGrp="1"/>
          </p:cNvSpPr>
          <p:nvPr>
            <p:ph type="sldNum" sz="quarter" idx="12"/>
          </p:nvPr>
        </p:nvSpPr>
        <p:spPr/>
        <p:txBody>
          <a:bodyPr/>
          <a:lstStyle/>
          <a:p>
            <a:fld id="{A5AA7FE8-D1D2-416A-A968-3AC6B47835B8}" type="slidenum">
              <a:rPr lang="en-IL" smtClean="0"/>
              <a:pPr/>
              <a:t>2</a:t>
            </a:fld>
            <a:endParaRPr lang="en-IL"/>
          </a:p>
        </p:txBody>
      </p:sp>
    </p:spTree>
    <p:extLst>
      <p:ext uri="{BB962C8B-B14F-4D97-AF65-F5344CB8AC3E}">
        <p14:creationId xmlns:p14="http://schemas.microsoft.com/office/powerpoint/2010/main" val="3926058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he-IL"/>
              <a:t>אסיפת בעלי הדירות 1/2023</a:t>
            </a:r>
            <a:endParaRPr lang="en-IL"/>
          </a:p>
        </p:txBody>
      </p:sp>
      <p:sp>
        <p:nvSpPr>
          <p:cNvPr id="5" name="Slide Number Placeholder 4"/>
          <p:cNvSpPr>
            <a:spLocks noGrp="1"/>
          </p:cNvSpPr>
          <p:nvPr>
            <p:ph type="sldNum" sz="quarter" idx="12"/>
          </p:nvPr>
        </p:nvSpPr>
        <p:spPr/>
        <p:txBody>
          <a:bodyPr/>
          <a:lstStyle/>
          <a:p>
            <a:fld id="{A5AA7FE8-D1D2-416A-A968-3AC6B47835B8}" type="slidenum">
              <a:rPr lang="en-IL" smtClean="0"/>
              <a:pPr/>
              <a:t>20</a:t>
            </a:fld>
            <a:endParaRPr lang="en-IL"/>
          </a:p>
        </p:txBody>
      </p:sp>
      <p:pic>
        <p:nvPicPr>
          <p:cNvPr id="6" name="Picture 5"/>
          <p:cNvPicPr>
            <a:picLocks noChangeAspect="1"/>
          </p:cNvPicPr>
          <p:nvPr/>
        </p:nvPicPr>
        <p:blipFill>
          <a:blip r:embed="rId2"/>
          <a:stretch>
            <a:fillRect/>
          </a:stretch>
        </p:blipFill>
        <p:spPr>
          <a:xfrm>
            <a:off x="693965" y="331596"/>
            <a:ext cx="11239894" cy="5963571"/>
          </a:xfrm>
          <a:prstGeom prst="rect">
            <a:avLst/>
          </a:prstGeom>
        </p:spPr>
      </p:pic>
    </p:spTree>
    <p:extLst>
      <p:ext uri="{BB962C8B-B14F-4D97-AF65-F5344CB8AC3E}">
        <p14:creationId xmlns:p14="http://schemas.microsoft.com/office/powerpoint/2010/main" val="353264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1EE94E7-4964-4528-B484-8761D8B2242B}"/>
              </a:ext>
            </a:extLst>
          </p:cNvPr>
          <p:cNvSpPr/>
          <p:nvPr/>
        </p:nvSpPr>
        <p:spPr>
          <a:xfrm>
            <a:off x="0" y="-1"/>
            <a:ext cx="12192000" cy="6858001"/>
          </a:xfrm>
          <a:prstGeom prst="rect">
            <a:avLst/>
          </a:prstGeom>
          <a:gradFill flip="none" rotWithShape="1">
            <a:gsLst>
              <a:gs pos="0">
                <a:schemeClr val="bg1">
                  <a:lumMod val="50000"/>
                </a:schemeClr>
              </a:gs>
              <a:gs pos="97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8C8AED20-AA6A-440E-8FA3-0F3D4BF3F975}"/>
              </a:ext>
            </a:extLst>
          </p:cNvPr>
          <p:cNvSpPr/>
          <p:nvPr/>
        </p:nvSpPr>
        <p:spPr>
          <a:xfrm>
            <a:off x="1524000" y="-1"/>
            <a:ext cx="9144000" cy="5039136"/>
          </a:xfrm>
          <a:prstGeom prst="rect">
            <a:avLst/>
          </a:prstGeom>
        </p:spPr>
        <p:txBody>
          <a:bodyPr wrap="square" anchor="ctr">
            <a:spAutoFit/>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lang="en-US" sz="23900" b="1" dirty="0">
                <a:solidFill>
                  <a:prstClr val="white">
                    <a:alpha val="57000"/>
                  </a:prstClr>
                </a:solidFill>
                <a:latin typeface="Calibri"/>
                <a:cs typeface="Arial" charset="0"/>
              </a:rPr>
              <a:t>5</a:t>
            </a:r>
            <a:endParaRPr kumimoji="0" lang="en-US" sz="23900" b="1" i="0" u="none" strike="noStrike" kern="1200" cap="none" spc="0" normalizeH="0" baseline="0" noProof="0" dirty="0">
              <a:ln>
                <a:noFill/>
              </a:ln>
              <a:solidFill>
                <a:prstClr val="white">
                  <a:alpha val="57000"/>
                </a:prstClr>
              </a:solidFill>
              <a:effectLst/>
              <a:uLnTx/>
              <a:uFillTx/>
              <a:latin typeface="Calibri"/>
              <a:ea typeface="+mn-ea"/>
              <a:cs typeface="Arial" charset="0"/>
            </a:endParaRPr>
          </a:p>
        </p:txBody>
      </p:sp>
      <p:sp>
        <p:nvSpPr>
          <p:cNvPr id="10" name="Rectangle 9">
            <a:extLst>
              <a:ext uri="{FF2B5EF4-FFF2-40B4-BE49-F238E27FC236}">
                <a16:creationId xmlns:a16="http://schemas.microsoft.com/office/drawing/2014/main" id="{8788AFA3-9683-4431-914F-EEA219A2FECE}"/>
              </a:ext>
            </a:extLst>
          </p:cNvPr>
          <p:cNvSpPr/>
          <p:nvPr/>
        </p:nvSpPr>
        <p:spPr>
          <a:xfrm>
            <a:off x="0" y="4450679"/>
            <a:ext cx="12192000" cy="736846"/>
          </a:xfrm>
          <a:prstGeom prst="rect">
            <a:avLst/>
          </a:prstGeom>
          <a:solidFill>
            <a:srgbClr val="00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dirty="0"/>
          </a:p>
        </p:txBody>
      </p:sp>
      <p:sp>
        <p:nvSpPr>
          <p:cNvPr id="8" name="Rectangle 7">
            <a:extLst>
              <a:ext uri="{FF2B5EF4-FFF2-40B4-BE49-F238E27FC236}">
                <a16:creationId xmlns:a16="http://schemas.microsoft.com/office/drawing/2014/main" id="{FCF7ABB0-853B-4920-B806-2C40809AFF47}"/>
              </a:ext>
            </a:extLst>
          </p:cNvPr>
          <p:cNvSpPr/>
          <p:nvPr/>
        </p:nvSpPr>
        <p:spPr>
          <a:xfrm>
            <a:off x="0" y="2494893"/>
            <a:ext cx="12192000" cy="1306255"/>
          </a:xfrm>
          <a:prstGeom prst="rect">
            <a:avLst/>
          </a:prstGeom>
        </p:spPr>
        <p:txBody>
          <a:bodyPr wrap="square" anchor="ctr">
            <a:spAutoFit/>
          </a:bodyPr>
          <a:lstStyle/>
          <a:p>
            <a:pPr marL="0" marR="0" lvl="0" indent="0" algn="ctr" defTabSz="914400" rtl="1" eaLnBrk="1" fontAlgn="auto" latinLnBrk="0" hangingPunct="1">
              <a:lnSpc>
                <a:spcPct val="150000"/>
              </a:lnSpc>
              <a:spcBef>
                <a:spcPts val="600"/>
              </a:spcBef>
              <a:spcAft>
                <a:spcPts val="0"/>
              </a:spcAft>
              <a:buClrTx/>
              <a:buSzTx/>
              <a:buFontTx/>
              <a:buNone/>
              <a:tabLst/>
              <a:defRPr/>
            </a:pPr>
            <a:r>
              <a:rPr kumimoji="0" lang="he-IL" sz="6000" b="1" i="0" u="none" strike="noStrike" kern="1200" cap="none" spc="0" normalizeH="0" baseline="0" noProof="0" dirty="0">
                <a:ln>
                  <a:noFill/>
                </a:ln>
                <a:solidFill>
                  <a:srgbClr val="C00000"/>
                </a:solidFill>
                <a:effectLst/>
                <a:uLnTx/>
                <a:uFillTx/>
                <a:latin typeface="Arial" charset="0"/>
                <a:ea typeface="+mn-ea"/>
                <a:cs typeface="Arial" charset="0"/>
              </a:rPr>
              <a:t>שונות</a:t>
            </a:r>
            <a:endParaRPr kumimoji="0" lang="en-US" sz="6000" b="1" i="0" u="none" strike="noStrike" kern="1200" cap="none" spc="0" normalizeH="0" baseline="0" noProof="0" dirty="0">
              <a:ln>
                <a:noFill/>
              </a:ln>
              <a:solidFill>
                <a:srgbClr val="C00000"/>
              </a:solidFill>
              <a:effectLst/>
              <a:uLnTx/>
              <a:uFillTx/>
              <a:latin typeface="Arial" charset="0"/>
              <a:ea typeface="+mn-ea"/>
              <a:cs typeface="Arial" charset="0"/>
            </a:endParaRPr>
          </a:p>
        </p:txBody>
      </p:sp>
      <p:sp>
        <p:nvSpPr>
          <p:cNvPr id="9" name="Rectangle 8">
            <a:extLst>
              <a:ext uri="{FF2B5EF4-FFF2-40B4-BE49-F238E27FC236}">
                <a16:creationId xmlns:a16="http://schemas.microsoft.com/office/drawing/2014/main" id="{262AF63F-37EB-4EDE-952E-7AA08B2D0644}"/>
              </a:ext>
            </a:extLst>
          </p:cNvPr>
          <p:cNvSpPr/>
          <p:nvPr/>
        </p:nvSpPr>
        <p:spPr>
          <a:xfrm>
            <a:off x="0" y="4530819"/>
            <a:ext cx="12191999" cy="496996"/>
          </a:xfrm>
          <a:prstGeom prst="rect">
            <a:avLst/>
          </a:prstGeom>
          <a:noFill/>
        </p:spPr>
        <p:txBody>
          <a:bodyPr wrap="square" anchor="ctr">
            <a:spAutoFit/>
          </a:bodyPr>
          <a:lstStyle/>
          <a:p>
            <a:pPr lvl="0" algn="ctr" rtl="1">
              <a:lnSpc>
                <a:spcPct val="150000"/>
              </a:lnSpc>
              <a:spcBef>
                <a:spcPts val="600"/>
              </a:spcBef>
              <a:defRPr/>
            </a:pPr>
            <a:r>
              <a:rPr lang="he-IL" sz="2000" b="1" dirty="0">
                <a:solidFill>
                  <a:srgbClr val="C00000"/>
                </a:solidFill>
                <a:latin typeface="Arial" charset="0"/>
                <a:cs typeface="Arial" charset="0"/>
              </a:rPr>
              <a:t>סיכום 2022</a:t>
            </a:r>
            <a:r>
              <a:rPr lang="en-US" sz="2000" b="1" dirty="0">
                <a:solidFill>
                  <a:srgbClr val="C00000"/>
                </a:solidFill>
                <a:latin typeface="Arial" charset="0"/>
                <a:cs typeface="Arial" charset="0"/>
              </a:rPr>
              <a:t>|</a:t>
            </a:r>
            <a:r>
              <a:rPr kumimoji="0" lang="en-US" sz="2000" b="1" i="0" u="none" strike="noStrike" kern="0" cap="none" spc="0" normalizeH="0" baseline="0" noProof="0" dirty="0">
                <a:ln>
                  <a:noFill/>
                </a:ln>
                <a:solidFill>
                  <a:prstClr val="black">
                    <a:lumMod val="50000"/>
                    <a:lumOff val="50000"/>
                  </a:prstClr>
                </a:solidFill>
                <a:effectLst/>
                <a:uLnTx/>
                <a:uFillTx/>
                <a:latin typeface="Arial" charset="0"/>
                <a:ea typeface="+mn-ea"/>
                <a:cs typeface="Arial" charset="0"/>
              </a:rPr>
              <a:t> </a:t>
            </a:r>
            <a:r>
              <a:rPr kumimoji="0" lang="he-IL" sz="2000" b="1" i="0" u="none" strike="noStrike" kern="0" cap="none" spc="0" normalizeH="0" baseline="0" noProof="0" dirty="0">
                <a:ln>
                  <a:noFill/>
                </a:ln>
                <a:solidFill>
                  <a:prstClr val="black">
                    <a:lumMod val="50000"/>
                    <a:lumOff val="50000"/>
                  </a:prstClr>
                </a:solidFill>
                <a:effectLst/>
                <a:uLnTx/>
                <a:uFillTx/>
                <a:latin typeface="Arial" charset="0"/>
                <a:ea typeface="+mn-ea"/>
                <a:cs typeface="Arial" charset="0"/>
              </a:rPr>
              <a:t> מערכות חשמל וטעינה</a:t>
            </a:r>
            <a:r>
              <a:rPr lang="en-US" sz="2000" b="1" kern="0" dirty="0">
                <a:solidFill>
                  <a:prstClr val="black">
                    <a:lumMod val="50000"/>
                    <a:lumOff val="50000"/>
                  </a:prstClr>
                </a:solidFill>
                <a:latin typeface="Arial" charset="0"/>
                <a:cs typeface="Arial" charset="0"/>
              </a:rPr>
              <a:t>| </a:t>
            </a:r>
            <a:r>
              <a:rPr lang="he-IL" sz="2000" b="1" kern="0" dirty="0">
                <a:solidFill>
                  <a:prstClr val="black">
                    <a:lumMod val="50000"/>
                    <a:lumOff val="50000"/>
                  </a:prstClr>
                </a:solidFill>
                <a:latin typeface="Arial" charset="0"/>
                <a:cs typeface="Arial" charset="0"/>
              </a:rPr>
              <a:t> דיווח כספי </a:t>
            </a:r>
            <a:r>
              <a:rPr lang="en-US" sz="2000" b="1" kern="0" dirty="0">
                <a:solidFill>
                  <a:prstClr val="black">
                    <a:lumMod val="50000"/>
                    <a:lumOff val="50000"/>
                  </a:prstClr>
                </a:solidFill>
                <a:latin typeface="Arial" charset="0"/>
                <a:cs typeface="Arial" charset="0"/>
              </a:rPr>
              <a:t>|</a:t>
            </a:r>
            <a:r>
              <a:rPr lang="he-IL" sz="2000" b="1" kern="0" dirty="0">
                <a:solidFill>
                  <a:prstClr val="black">
                    <a:lumMod val="50000"/>
                    <a:lumOff val="50000"/>
                  </a:prstClr>
                </a:solidFill>
                <a:latin typeface="Arial" charset="0"/>
                <a:cs typeface="Arial" charset="0"/>
              </a:rPr>
              <a:t> תקציב 2023 </a:t>
            </a:r>
            <a:r>
              <a:rPr lang="en-US" sz="2000" b="1" kern="0" dirty="0">
                <a:solidFill>
                  <a:prstClr val="black">
                    <a:lumMod val="50000"/>
                    <a:lumOff val="50000"/>
                  </a:prstClr>
                </a:solidFill>
                <a:latin typeface="Arial" charset="0"/>
                <a:cs typeface="Arial" charset="0"/>
              </a:rPr>
              <a:t>|</a:t>
            </a:r>
            <a:r>
              <a:rPr lang="he-IL" sz="2000" b="1" kern="0" dirty="0">
                <a:solidFill>
                  <a:prstClr val="black">
                    <a:lumMod val="50000"/>
                    <a:lumOff val="50000"/>
                  </a:prstClr>
                </a:solidFill>
                <a:latin typeface="Arial" charset="0"/>
                <a:cs typeface="Arial" charset="0"/>
              </a:rPr>
              <a:t> שונות</a:t>
            </a:r>
            <a:endParaRPr kumimoji="0" lang="en-US" sz="2000" b="1" i="0" u="none" strike="noStrike" kern="0" cap="none" spc="0" normalizeH="0" baseline="0" noProof="0" dirty="0">
              <a:ln>
                <a:noFill/>
              </a:ln>
              <a:solidFill>
                <a:prstClr val="black">
                  <a:lumMod val="50000"/>
                  <a:lumOff val="50000"/>
                </a:prstClr>
              </a:solidFill>
              <a:effectLst/>
              <a:uLnTx/>
              <a:uFillTx/>
              <a:latin typeface="Arial" charset="0"/>
              <a:ea typeface="+mn-ea"/>
              <a:cs typeface="Arial" charset="0"/>
            </a:endParaRPr>
          </a:p>
        </p:txBody>
      </p:sp>
      <p:pic>
        <p:nvPicPr>
          <p:cNvPr id="13" name="תמונה 12" descr="תמונה שמכילה טקסט, שלט&#10;&#10;התיאור נוצר באופן אוטומטי">
            <a:extLst>
              <a:ext uri="{FF2B5EF4-FFF2-40B4-BE49-F238E27FC236}">
                <a16:creationId xmlns:a16="http://schemas.microsoft.com/office/drawing/2014/main" id="{EBCC2C74-8E98-4D95-8A16-C9FDD91A5C4A}"/>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id="{181E5A27-5EC8-70CC-B376-7841813F8A8C}"/>
              </a:ext>
            </a:extLst>
          </p:cNvPr>
          <p:cNvSpPr>
            <a:spLocks noGrp="1"/>
          </p:cNvSpPr>
          <p:nvPr>
            <p:ph type="ftr" sz="quarter" idx="11"/>
          </p:nvPr>
        </p:nvSpPr>
        <p:spPr/>
        <p:txBody>
          <a:bodyPr/>
          <a:lstStyle/>
          <a:p>
            <a:r>
              <a:rPr lang="he-IL"/>
              <a:t>אסיפת בעלי הדירות 1/2023</a:t>
            </a:r>
            <a:endParaRPr lang="en-IL"/>
          </a:p>
        </p:txBody>
      </p:sp>
      <p:sp>
        <p:nvSpPr>
          <p:cNvPr id="3" name="Slide Number Placeholder 2">
            <a:extLst>
              <a:ext uri="{FF2B5EF4-FFF2-40B4-BE49-F238E27FC236}">
                <a16:creationId xmlns:a16="http://schemas.microsoft.com/office/drawing/2014/main" id="{B8A24680-D281-07D6-A1ED-1E03EEF5F55C}"/>
              </a:ext>
            </a:extLst>
          </p:cNvPr>
          <p:cNvSpPr>
            <a:spLocks noGrp="1"/>
          </p:cNvSpPr>
          <p:nvPr>
            <p:ph type="sldNum" sz="quarter" idx="12"/>
          </p:nvPr>
        </p:nvSpPr>
        <p:spPr/>
        <p:txBody>
          <a:bodyPr/>
          <a:lstStyle/>
          <a:p>
            <a:fld id="{A5AA7FE8-D1D2-416A-A968-3AC6B47835B8}" type="slidenum">
              <a:rPr lang="en-IL" smtClean="0"/>
              <a:pPr/>
              <a:t>21</a:t>
            </a:fld>
            <a:endParaRPr lang="en-IL"/>
          </a:p>
        </p:txBody>
      </p:sp>
    </p:spTree>
    <p:extLst>
      <p:ext uri="{BB962C8B-B14F-4D97-AF65-F5344CB8AC3E}">
        <p14:creationId xmlns:p14="http://schemas.microsoft.com/office/powerpoint/2010/main" val="2639464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a:extLst>
              <a:ext uri="{FF2B5EF4-FFF2-40B4-BE49-F238E27FC236}">
                <a16:creationId xmlns:a16="http://schemas.microsoft.com/office/drawing/2014/main" id="{D6BD028A-661A-475B-A65A-D60BB1EDE816}"/>
              </a:ext>
            </a:extLst>
          </p:cNvPr>
          <p:cNvSpPr>
            <a:spLocks noGrp="1"/>
          </p:cNvSpPr>
          <p:nvPr>
            <p:ph idx="1"/>
          </p:nvPr>
        </p:nvSpPr>
        <p:spPr>
          <a:xfrm>
            <a:off x="291710" y="19502"/>
            <a:ext cx="11938250" cy="5257800"/>
          </a:xfrm>
        </p:spPr>
        <p:txBody>
          <a:bodyPr>
            <a:normAutofit/>
          </a:bodyPr>
          <a:lstStyle/>
          <a:p>
            <a:pPr marL="269875" lvl="1" indent="0" algn="r" rtl="1">
              <a:lnSpc>
                <a:spcPct val="150000"/>
              </a:lnSpc>
              <a:spcBef>
                <a:spcPts val="600"/>
              </a:spcBef>
              <a:buNone/>
              <a:defRPr/>
            </a:pPr>
            <a:r>
              <a:rPr lang="he-IL" sz="3200" b="1" dirty="0">
                <a:solidFill>
                  <a:srgbClr val="C00000"/>
                </a:solidFill>
                <a:cs typeface="Arial" charset="0"/>
              </a:rPr>
              <a:t>נושאים לדיון – לבקשת דיירי המתחם</a:t>
            </a:r>
          </a:p>
          <a:p>
            <a:pPr marL="0" indent="0" algn="r" rtl="1">
              <a:lnSpc>
                <a:spcPct val="150000"/>
              </a:lnSpc>
              <a:spcBef>
                <a:spcPts val="600"/>
              </a:spcBef>
              <a:buNone/>
              <a:defRPr/>
            </a:pPr>
            <a:endParaRPr lang="en-US" sz="1900" dirty="0">
              <a:cs typeface="Arial" charset="0"/>
            </a:endParaRPr>
          </a:p>
        </p:txBody>
      </p:sp>
      <p:pic>
        <p:nvPicPr>
          <p:cNvPr id="7" name="תמונה 6" descr="תמונה שמכילה טקסט, שלט&#10;&#10;התיאור נוצר באופן אוטומטי">
            <a:extLst>
              <a:ext uri="{FF2B5EF4-FFF2-40B4-BE49-F238E27FC236}">
                <a16:creationId xmlns:a16="http://schemas.microsoft.com/office/drawing/2014/main" id="{6C6BCBE8-AD3D-4610-BC21-6C944FD3EEA5}"/>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id="{22CED1C8-E911-964B-DAD3-492C72075FF9}"/>
              </a:ext>
            </a:extLst>
          </p:cNvPr>
          <p:cNvSpPr>
            <a:spLocks noGrp="1"/>
          </p:cNvSpPr>
          <p:nvPr>
            <p:ph type="ftr" sz="quarter" idx="11"/>
          </p:nvPr>
        </p:nvSpPr>
        <p:spPr>
          <a:xfrm>
            <a:off x="4038600" y="6284698"/>
            <a:ext cx="4114800" cy="288018"/>
          </a:xfrm>
        </p:spPr>
        <p:txBody>
          <a:bodyPr/>
          <a:lstStyle/>
          <a:p>
            <a:r>
              <a:rPr lang="he-IL" sz="2000" dirty="0" err="1"/>
              <a:t>אסיפת</a:t>
            </a:r>
            <a:r>
              <a:rPr lang="he-IL" sz="2000" dirty="0"/>
              <a:t> בעלי הדירות 1</a:t>
            </a:r>
            <a:r>
              <a:rPr lang="he-IL" sz="1600" dirty="0"/>
              <a:t>/2023</a:t>
            </a:r>
            <a:endParaRPr lang="en-IL" sz="1600" dirty="0"/>
          </a:p>
        </p:txBody>
      </p:sp>
      <p:sp>
        <p:nvSpPr>
          <p:cNvPr id="3" name="Slide Number Placeholder 2">
            <a:extLst>
              <a:ext uri="{FF2B5EF4-FFF2-40B4-BE49-F238E27FC236}">
                <a16:creationId xmlns:a16="http://schemas.microsoft.com/office/drawing/2014/main" id="{79F507A8-7A5E-F69E-CA98-CC905B07A601}"/>
              </a:ext>
            </a:extLst>
          </p:cNvPr>
          <p:cNvSpPr>
            <a:spLocks noGrp="1"/>
          </p:cNvSpPr>
          <p:nvPr>
            <p:ph type="sldNum" sz="quarter" idx="12"/>
          </p:nvPr>
        </p:nvSpPr>
        <p:spPr/>
        <p:txBody>
          <a:bodyPr/>
          <a:lstStyle/>
          <a:p>
            <a:fld id="{A5AA7FE8-D1D2-416A-A968-3AC6B47835B8}" type="slidenum">
              <a:rPr lang="en-IL" smtClean="0"/>
              <a:pPr/>
              <a:t>22</a:t>
            </a:fld>
            <a:endParaRPr lang="en-IL"/>
          </a:p>
        </p:txBody>
      </p:sp>
    </p:spTree>
    <p:extLst>
      <p:ext uri="{BB962C8B-B14F-4D97-AF65-F5344CB8AC3E}">
        <p14:creationId xmlns:p14="http://schemas.microsoft.com/office/powerpoint/2010/main" val="1554960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1EE94E7-4964-4528-B484-8761D8B2242B}"/>
              </a:ext>
            </a:extLst>
          </p:cNvPr>
          <p:cNvSpPr/>
          <p:nvPr/>
        </p:nvSpPr>
        <p:spPr>
          <a:xfrm>
            <a:off x="0" y="-1"/>
            <a:ext cx="12192000" cy="6858001"/>
          </a:xfrm>
          <a:prstGeom prst="rect">
            <a:avLst/>
          </a:prstGeom>
          <a:gradFill flip="none" rotWithShape="1">
            <a:gsLst>
              <a:gs pos="0">
                <a:schemeClr val="bg1">
                  <a:lumMod val="50000"/>
                </a:schemeClr>
              </a:gs>
              <a:gs pos="97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08C7368-5382-495B-990A-FB093E96B106}"/>
              </a:ext>
            </a:extLst>
          </p:cNvPr>
          <p:cNvSpPr/>
          <p:nvPr/>
        </p:nvSpPr>
        <p:spPr>
          <a:xfrm rot="10800000">
            <a:off x="0" y="6381548"/>
            <a:ext cx="12192000" cy="932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8C8AED20-AA6A-440E-8FA3-0F3D4BF3F975}"/>
              </a:ext>
            </a:extLst>
          </p:cNvPr>
          <p:cNvSpPr/>
          <p:nvPr/>
        </p:nvSpPr>
        <p:spPr>
          <a:xfrm>
            <a:off x="1524000" y="-1"/>
            <a:ext cx="9144000" cy="5039136"/>
          </a:xfrm>
          <a:prstGeom prst="rect">
            <a:avLst/>
          </a:prstGeom>
        </p:spPr>
        <p:txBody>
          <a:bodyPr wrap="square" anchor="ctr">
            <a:spAutoFit/>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kumimoji="0" lang="en-US" sz="23900" b="1" i="0" u="none" strike="noStrike" kern="1200" cap="none" spc="0" normalizeH="0" baseline="0" noProof="0" dirty="0">
                <a:ln>
                  <a:noFill/>
                </a:ln>
                <a:solidFill>
                  <a:prstClr val="white">
                    <a:alpha val="57000"/>
                  </a:prstClr>
                </a:solidFill>
                <a:effectLst/>
                <a:uLnTx/>
                <a:uFillTx/>
                <a:latin typeface="Calibri"/>
                <a:ea typeface="+mn-ea"/>
                <a:cs typeface="Arial" charset="0"/>
              </a:rPr>
              <a:t>1</a:t>
            </a:r>
          </a:p>
        </p:txBody>
      </p:sp>
      <p:sp>
        <p:nvSpPr>
          <p:cNvPr id="8" name="Rectangle 7">
            <a:extLst>
              <a:ext uri="{FF2B5EF4-FFF2-40B4-BE49-F238E27FC236}">
                <a16:creationId xmlns:a16="http://schemas.microsoft.com/office/drawing/2014/main" id="{FCF7ABB0-853B-4920-B806-2C40809AFF47}"/>
              </a:ext>
            </a:extLst>
          </p:cNvPr>
          <p:cNvSpPr/>
          <p:nvPr/>
        </p:nvSpPr>
        <p:spPr>
          <a:xfrm>
            <a:off x="0" y="2494893"/>
            <a:ext cx="12192000" cy="1306255"/>
          </a:xfrm>
          <a:prstGeom prst="rect">
            <a:avLst/>
          </a:prstGeom>
        </p:spPr>
        <p:txBody>
          <a:bodyPr wrap="square" anchor="ctr">
            <a:spAutoFit/>
          </a:bodyPr>
          <a:lstStyle/>
          <a:p>
            <a:pPr marL="0" marR="0" lvl="0" indent="0" algn="ctr" defTabSz="914400" rtl="1" eaLnBrk="1" fontAlgn="auto" latinLnBrk="0" hangingPunct="1">
              <a:lnSpc>
                <a:spcPct val="150000"/>
              </a:lnSpc>
              <a:spcBef>
                <a:spcPts val="600"/>
              </a:spcBef>
              <a:spcAft>
                <a:spcPts val="0"/>
              </a:spcAft>
              <a:buClrTx/>
              <a:buSzTx/>
              <a:buFontTx/>
              <a:buNone/>
              <a:tabLst/>
              <a:defRPr/>
            </a:pPr>
            <a:r>
              <a:rPr kumimoji="0" lang="he-IL" sz="6000" b="1" i="0" u="none" strike="noStrike" kern="1200" cap="none" spc="0" normalizeH="0" baseline="0" noProof="0" dirty="0">
                <a:ln>
                  <a:noFill/>
                </a:ln>
                <a:solidFill>
                  <a:srgbClr val="C00000"/>
                </a:solidFill>
                <a:effectLst/>
                <a:uLnTx/>
                <a:uFillTx/>
                <a:latin typeface="Arial" charset="0"/>
                <a:ea typeface="+mn-ea"/>
                <a:cs typeface="Arial" charset="0"/>
              </a:rPr>
              <a:t>סיכום 2023</a:t>
            </a:r>
            <a:endParaRPr kumimoji="0" lang="en-US" sz="6000" b="1" i="0" u="none" strike="noStrike" kern="1200" cap="none" spc="0" normalizeH="0" baseline="0" noProof="0" dirty="0">
              <a:ln>
                <a:noFill/>
              </a:ln>
              <a:solidFill>
                <a:srgbClr val="C00000"/>
              </a:solidFill>
              <a:effectLst/>
              <a:uLnTx/>
              <a:uFillTx/>
              <a:latin typeface="Arial" charset="0"/>
              <a:ea typeface="+mn-ea"/>
              <a:cs typeface="Arial" charset="0"/>
            </a:endParaRPr>
          </a:p>
        </p:txBody>
      </p:sp>
      <p:pic>
        <p:nvPicPr>
          <p:cNvPr id="12" name="תמונה 11" descr="תמונה שמכילה טקסט, שלט&#10;&#10;התיאור נוצר באופן אוטומטי">
            <a:extLst>
              <a:ext uri="{FF2B5EF4-FFF2-40B4-BE49-F238E27FC236}">
                <a16:creationId xmlns:a16="http://schemas.microsoft.com/office/drawing/2014/main" id="{1315613A-769A-4369-BA24-4876F6127608}"/>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59258" y="5883699"/>
            <a:ext cx="2199303" cy="824685"/>
          </a:xfrm>
          <a:prstGeom prst="rect">
            <a:avLst/>
          </a:prstGeom>
        </p:spPr>
      </p:pic>
      <p:sp>
        <p:nvSpPr>
          <p:cNvPr id="5" name="Slide Number Placeholder 4">
            <a:extLst>
              <a:ext uri="{FF2B5EF4-FFF2-40B4-BE49-F238E27FC236}">
                <a16:creationId xmlns:a16="http://schemas.microsoft.com/office/drawing/2014/main" id="{DFDCCB9D-962C-652A-4FF6-2BD9CE88275F}"/>
              </a:ext>
            </a:extLst>
          </p:cNvPr>
          <p:cNvSpPr>
            <a:spLocks noGrp="1"/>
          </p:cNvSpPr>
          <p:nvPr>
            <p:ph type="sldNum" sz="quarter" idx="12"/>
          </p:nvPr>
        </p:nvSpPr>
        <p:spPr/>
        <p:txBody>
          <a:bodyPr/>
          <a:lstStyle/>
          <a:p>
            <a:fld id="{A5AA7FE8-D1D2-416A-A968-3AC6B47835B8}" type="slidenum">
              <a:rPr lang="en-IL" smtClean="0"/>
              <a:pPr/>
              <a:t>3</a:t>
            </a:fld>
            <a:endParaRPr lang="en-IL"/>
          </a:p>
        </p:txBody>
      </p:sp>
    </p:spTree>
    <p:extLst>
      <p:ext uri="{BB962C8B-B14F-4D97-AF65-F5344CB8AC3E}">
        <p14:creationId xmlns:p14="http://schemas.microsoft.com/office/powerpoint/2010/main" val="427891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5876C-4174-08A9-AD89-963995F1980B}"/>
              </a:ext>
            </a:extLst>
          </p:cNvPr>
          <p:cNvSpPr>
            <a:spLocks noGrp="1"/>
          </p:cNvSpPr>
          <p:nvPr>
            <p:ph type="title"/>
          </p:nvPr>
        </p:nvSpPr>
        <p:spPr/>
        <p:txBody>
          <a:bodyPr>
            <a:normAutofit fontScale="90000"/>
          </a:bodyPr>
          <a:lstStyle/>
          <a:p>
            <a:pPr algn="r" rtl="1"/>
            <a:r>
              <a:rPr lang="he-IL" sz="3600" b="1" dirty="0">
                <a:solidFill>
                  <a:srgbClr val="C00000"/>
                </a:solidFill>
                <a:cs typeface="Arial" charset="0"/>
              </a:rPr>
              <a:t>סיכום 2023</a:t>
            </a:r>
            <a:br>
              <a:rPr lang="he-IL" sz="3600" dirty="0">
                <a:solidFill>
                  <a:srgbClr val="C00000"/>
                </a:solidFill>
                <a:cs typeface="Arial" charset="0"/>
              </a:rPr>
            </a:br>
            <a:endParaRPr lang="he-IL" dirty="0"/>
          </a:p>
        </p:txBody>
      </p:sp>
      <p:sp>
        <p:nvSpPr>
          <p:cNvPr id="28" name="Content Placeholder 2">
            <a:extLst>
              <a:ext uri="{FF2B5EF4-FFF2-40B4-BE49-F238E27FC236}">
                <a16:creationId xmlns:a16="http://schemas.microsoft.com/office/drawing/2014/main" id="{D6BD028A-661A-475B-A65A-D60BB1EDE816}"/>
              </a:ext>
            </a:extLst>
          </p:cNvPr>
          <p:cNvSpPr>
            <a:spLocks noGrp="1"/>
          </p:cNvSpPr>
          <p:nvPr>
            <p:ph idx="1"/>
          </p:nvPr>
        </p:nvSpPr>
        <p:spPr>
          <a:xfrm>
            <a:off x="268389" y="834308"/>
            <a:ext cx="11655222" cy="4351338"/>
          </a:xfrm>
        </p:spPr>
        <p:txBody>
          <a:bodyPr>
            <a:noAutofit/>
          </a:bodyPr>
          <a:lstStyle/>
          <a:p>
            <a:pPr algn="r" rtl="1">
              <a:lnSpc>
                <a:spcPct val="150000"/>
              </a:lnSpc>
              <a:spcBef>
                <a:spcPts val="600"/>
              </a:spcBef>
              <a:defRPr/>
            </a:pPr>
            <a:r>
              <a:rPr lang="he-IL" sz="2000" dirty="0">
                <a:cs typeface="Arial" charset="0"/>
              </a:rPr>
              <a:t>קליטת מנהל מתחם חדש- דרור גולדשטיין</a:t>
            </a:r>
          </a:p>
          <a:p>
            <a:pPr algn="r" rtl="1">
              <a:lnSpc>
                <a:spcPct val="150000"/>
              </a:lnSpc>
              <a:spcBef>
                <a:spcPts val="600"/>
              </a:spcBef>
              <a:defRPr/>
            </a:pPr>
            <a:r>
              <a:rPr lang="he-IL" sz="2000" dirty="0">
                <a:cs typeface="Arial" charset="0"/>
              </a:rPr>
              <a:t>החלפת הגנן ושיקום הגינה</a:t>
            </a:r>
          </a:p>
          <a:p>
            <a:pPr algn="r" rtl="1">
              <a:lnSpc>
                <a:spcPct val="150000"/>
              </a:lnSpc>
              <a:spcBef>
                <a:spcPts val="600"/>
              </a:spcBef>
              <a:defRPr/>
            </a:pPr>
            <a:r>
              <a:rPr lang="he-IL" sz="2000" dirty="0">
                <a:cs typeface="Arial" charset="0"/>
              </a:rPr>
              <a:t>תיקון מלא וסופי של תאורת הגינה</a:t>
            </a:r>
          </a:p>
          <a:p>
            <a:pPr algn="r" rtl="1">
              <a:lnSpc>
                <a:spcPct val="150000"/>
              </a:lnSpc>
              <a:spcBef>
                <a:spcPts val="600"/>
              </a:spcBef>
              <a:defRPr/>
            </a:pPr>
            <a:r>
              <a:rPr lang="he-IL" sz="2000" dirty="0">
                <a:cs typeface="Arial" charset="0"/>
              </a:rPr>
              <a:t>התמודדות ביחד עם חברת הניהול בנושאי ניקיון ושמירה- מחסור בעובדים</a:t>
            </a:r>
          </a:p>
          <a:p>
            <a:pPr algn="r" rtl="1">
              <a:lnSpc>
                <a:spcPct val="150000"/>
              </a:lnSpc>
              <a:spcBef>
                <a:spcPts val="600"/>
              </a:spcBef>
              <a:defRPr/>
            </a:pPr>
            <a:r>
              <a:rPr lang="he-IL" sz="2000" dirty="0">
                <a:cs typeface="Arial" charset="0"/>
              </a:rPr>
              <a:t>תשתיות חשמל ואנרגיה- בהתאם להחלטת </a:t>
            </a:r>
            <a:r>
              <a:rPr lang="he-IL" sz="2000" dirty="0" err="1">
                <a:cs typeface="Arial" charset="0"/>
              </a:rPr>
              <a:t>האסיפה</a:t>
            </a:r>
            <a:r>
              <a:rPr lang="he-IL" sz="2000" dirty="0">
                <a:cs typeface="Arial" charset="0"/>
              </a:rPr>
              <a:t> בוצעו-</a:t>
            </a:r>
          </a:p>
          <a:p>
            <a:pPr lvl="1" algn="r" rtl="1">
              <a:lnSpc>
                <a:spcPct val="150000"/>
              </a:lnSpc>
              <a:spcBef>
                <a:spcPts val="600"/>
              </a:spcBef>
              <a:defRPr/>
            </a:pPr>
            <a:r>
              <a:rPr lang="he-IL" sz="1800" dirty="0">
                <a:cs typeface="Arial" charset="0"/>
              </a:rPr>
              <a:t>מעבר אספקה וחיובי חשמל לחברת </a:t>
            </a:r>
            <a:r>
              <a:rPr lang="he-IL" sz="1800" dirty="0" err="1">
                <a:cs typeface="Arial" charset="0"/>
              </a:rPr>
              <a:t>אסקו</a:t>
            </a:r>
            <a:endParaRPr lang="he-IL" sz="1800" dirty="0">
              <a:cs typeface="Arial" charset="0"/>
            </a:endParaRPr>
          </a:p>
          <a:p>
            <a:pPr lvl="1" algn="r" rtl="1">
              <a:lnSpc>
                <a:spcPct val="150000"/>
              </a:lnSpc>
              <a:spcBef>
                <a:spcPts val="600"/>
              </a:spcBef>
              <a:defRPr/>
            </a:pPr>
            <a:r>
              <a:rPr lang="he-IL" sz="1800" dirty="0">
                <a:cs typeface="Arial" charset="0"/>
              </a:rPr>
              <a:t>החלפת </a:t>
            </a:r>
            <a:r>
              <a:rPr lang="he-IL" sz="1800" dirty="0" err="1">
                <a:cs typeface="Arial" charset="0"/>
              </a:rPr>
              <a:t>צילרים</a:t>
            </a:r>
            <a:endParaRPr lang="he-IL" sz="1800" dirty="0">
              <a:cs typeface="Arial" charset="0"/>
            </a:endParaRPr>
          </a:p>
          <a:p>
            <a:pPr lvl="1" algn="r" rtl="1">
              <a:lnSpc>
                <a:spcPct val="150000"/>
              </a:lnSpc>
              <a:spcBef>
                <a:spcPts val="600"/>
              </a:spcBef>
              <a:defRPr/>
            </a:pPr>
            <a:r>
              <a:rPr lang="he-IL" sz="1800" dirty="0">
                <a:cs typeface="Arial" charset="0"/>
              </a:rPr>
              <a:t>הקמת מערכת טעינת רכבים</a:t>
            </a:r>
          </a:p>
          <a:p>
            <a:pPr marL="0" indent="0" algn="r" rtl="1">
              <a:lnSpc>
                <a:spcPct val="150000"/>
              </a:lnSpc>
              <a:spcBef>
                <a:spcPts val="600"/>
              </a:spcBef>
              <a:buNone/>
              <a:defRPr/>
            </a:pPr>
            <a:endParaRPr lang="he-IL" sz="2000" dirty="0">
              <a:cs typeface="Arial" charset="0"/>
            </a:endParaRPr>
          </a:p>
        </p:txBody>
      </p:sp>
      <p:sp>
        <p:nvSpPr>
          <p:cNvPr id="5" name="Rectangle 3">
            <a:extLst>
              <a:ext uri="{FF2B5EF4-FFF2-40B4-BE49-F238E27FC236}">
                <a16:creationId xmlns:a16="http://schemas.microsoft.com/office/drawing/2014/main" id="{015FEBA1-57C4-4052-8E4B-264D79DA4049}"/>
              </a:ext>
            </a:extLst>
          </p:cNvPr>
          <p:cNvSpPr/>
          <p:nvPr/>
        </p:nvSpPr>
        <p:spPr>
          <a:xfrm rot="10800000">
            <a:off x="0" y="6009408"/>
            <a:ext cx="12192000" cy="932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8" name="תמונה 7" descr="תמונה שמכילה טקסט, שלט&#10;&#10;התיאור נוצר באופן אוטומטי">
            <a:extLst>
              <a:ext uri="{FF2B5EF4-FFF2-40B4-BE49-F238E27FC236}">
                <a16:creationId xmlns:a16="http://schemas.microsoft.com/office/drawing/2014/main" id="{04B0D462-8D6D-4F0F-85E9-08B03898298F}"/>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4" name="Footer Placeholder 3">
            <a:extLst>
              <a:ext uri="{FF2B5EF4-FFF2-40B4-BE49-F238E27FC236}">
                <a16:creationId xmlns:a16="http://schemas.microsoft.com/office/drawing/2014/main" id="{CC8ACBA2-D623-F738-1F39-A8B859244295}"/>
              </a:ext>
            </a:extLst>
          </p:cNvPr>
          <p:cNvSpPr>
            <a:spLocks noGrp="1"/>
          </p:cNvSpPr>
          <p:nvPr>
            <p:ph type="ftr" sz="quarter" idx="11"/>
          </p:nvPr>
        </p:nvSpPr>
        <p:spPr/>
        <p:txBody>
          <a:bodyPr/>
          <a:lstStyle/>
          <a:p>
            <a:r>
              <a:rPr lang="he-IL"/>
              <a:t>אסיפת בעלי הדירות 1/2023</a:t>
            </a:r>
            <a:endParaRPr lang="en-IL"/>
          </a:p>
        </p:txBody>
      </p:sp>
      <p:sp>
        <p:nvSpPr>
          <p:cNvPr id="7" name="Slide Number Placeholder 6">
            <a:extLst>
              <a:ext uri="{FF2B5EF4-FFF2-40B4-BE49-F238E27FC236}">
                <a16:creationId xmlns:a16="http://schemas.microsoft.com/office/drawing/2014/main" id="{A986269F-49F7-156A-BEBA-15C67F1726F7}"/>
              </a:ext>
            </a:extLst>
          </p:cNvPr>
          <p:cNvSpPr>
            <a:spLocks noGrp="1"/>
          </p:cNvSpPr>
          <p:nvPr>
            <p:ph type="sldNum" sz="quarter" idx="12"/>
          </p:nvPr>
        </p:nvSpPr>
        <p:spPr/>
        <p:txBody>
          <a:bodyPr/>
          <a:lstStyle/>
          <a:p>
            <a:fld id="{A5AA7FE8-D1D2-416A-A968-3AC6B47835B8}" type="slidenum">
              <a:rPr lang="en-IL" smtClean="0"/>
              <a:pPr/>
              <a:t>4</a:t>
            </a:fld>
            <a:endParaRPr lang="en-IL"/>
          </a:p>
        </p:txBody>
      </p:sp>
    </p:spTree>
    <p:extLst>
      <p:ext uri="{BB962C8B-B14F-4D97-AF65-F5344CB8AC3E}">
        <p14:creationId xmlns:p14="http://schemas.microsoft.com/office/powerpoint/2010/main" val="333363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A982-3952-1C27-8745-78A8D8776FBF}"/>
              </a:ext>
            </a:extLst>
          </p:cNvPr>
          <p:cNvSpPr>
            <a:spLocks noGrp="1"/>
          </p:cNvSpPr>
          <p:nvPr>
            <p:ph type="title"/>
          </p:nvPr>
        </p:nvSpPr>
        <p:spPr/>
        <p:txBody>
          <a:bodyPr>
            <a:normAutofit fontScale="90000"/>
          </a:bodyPr>
          <a:lstStyle/>
          <a:p>
            <a:pPr algn="r" rtl="1"/>
            <a:r>
              <a:rPr lang="he-IL" sz="3600" b="1" dirty="0">
                <a:solidFill>
                  <a:srgbClr val="C00000"/>
                </a:solidFill>
                <a:cs typeface="Arial" charset="0"/>
              </a:rPr>
              <a:t>סיכום 2023- המשך</a:t>
            </a:r>
            <a:br>
              <a:rPr lang="he-IL" sz="3600" dirty="0">
                <a:solidFill>
                  <a:srgbClr val="C00000"/>
                </a:solidFill>
                <a:cs typeface="Arial" charset="0"/>
              </a:rPr>
            </a:br>
            <a:endParaRPr lang="he-IL" dirty="0"/>
          </a:p>
        </p:txBody>
      </p:sp>
      <p:sp>
        <p:nvSpPr>
          <p:cNvPr id="3" name="Content Placeholder 2">
            <a:extLst>
              <a:ext uri="{FF2B5EF4-FFF2-40B4-BE49-F238E27FC236}">
                <a16:creationId xmlns:a16="http://schemas.microsoft.com/office/drawing/2014/main" id="{8D2792BF-FCB1-8102-1D14-49CB652BF1C8}"/>
              </a:ext>
            </a:extLst>
          </p:cNvPr>
          <p:cNvSpPr>
            <a:spLocks noGrp="1"/>
          </p:cNvSpPr>
          <p:nvPr>
            <p:ph idx="1"/>
          </p:nvPr>
        </p:nvSpPr>
        <p:spPr/>
        <p:txBody>
          <a:bodyPr>
            <a:normAutofit/>
          </a:bodyPr>
          <a:lstStyle/>
          <a:p>
            <a:pPr algn="r" rtl="1">
              <a:lnSpc>
                <a:spcPct val="150000"/>
              </a:lnSpc>
              <a:spcBef>
                <a:spcPts val="600"/>
              </a:spcBef>
              <a:defRPr/>
            </a:pPr>
            <a:r>
              <a:rPr lang="he-IL" sz="2600" dirty="0">
                <a:cs typeface="Arial" charset="0"/>
              </a:rPr>
              <a:t>כחלק </a:t>
            </a:r>
            <a:r>
              <a:rPr lang="he-IL" sz="2600" dirty="0" err="1">
                <a:cs typeface="Arial" charset="0"/>
              </a:rPr>
              <a:t>מפרוייקט</a:t>
            </a:r>
            <a:r>
              <a:rPr lang="he-IL" sz="2600" dirty="0">
                <a:cs typeface="Arial" charset="0"/>
              </a:rPr>
              <a:t> עמדות הטעינה סוכם שנוכל להשתמש במערכת האינטרנט שלהם, </a:t>
            </a:r>
            <a:r>
              <a:rPr lang="he-IL" sz="2600" dirty="0" err="1">
                <a:cs typeface="Arial" charset="0"/>
              </a:rPr>
              <a:t>תוצאתית</a:t>
            </a:r>
            <a:r>
              <a:rPr lang="he-IL" sz="2600" dirty="0">
                <a:cs typeface="Arial" charset="0"/>
              </a:rPr>
              <a:t> נהנה משיפור בתשתית התקשורת ושיפור קליטת </a:t>
            </a:r>
            <a:r>
              <a:rPr lang="en-US" sz="2600" dirty="0">
                <a:cs typeface="Arial" charset="0"/>
              </a:rPr>
              <a:t>Wi-Fi </a:t>
            </a:r>
            <a:r>
              <a:rPr lang="he-IL" sz="2600" dirty="0">
                <a:cs typeface="Arial" charset="0"/>
              </a:rPr>
              <a:t> בחניון (יבוצע בתחילת 24)</a:t>
            </a:r>
          </a:p>
          <a:p>
            <a:pPr algn="r" rtl="1">
              <a:lnSpc>
                <a:spcPct val="150000"/>
              </a:lnSpc>
              <a:spcBef>
                <a:spcPts val="600"/>
              </a:spcBef>
              <a:defRPr/>
            </a:pPr>
            <a:r>
              <a:rPr lang="he-IL" sz="2600" dirty="0">
                <a:cs typeface="Arial" charset="0"/>
              </a:rPr>
              <a:t>הגענו לסיכום להמשך הביטוח לתקופה של 18 חודש. כמו כן בניינים המבטחים עצמם בחברה בביטוח מבנה, יוכלו להישאר באותו תעריף ל-18 חודש. (בהמשך להחלפת חברת הביטוח לשטחים הציבוריים, תוספת שטחים עקב תת ביטוח משמעותי ועליה בפרמיה וחברות ביטוח שלא רצו לבטח אותנו עקב רקורד גרוע.) </a:t>
            </a:r>
          </a:p>
        </p:txBody>
      </p:sp>
      <p:pic>
        <p:nvPicPr>
          <p:cNvPr id="5" name="תמונה 7" descr="תמונה שמכילה טקסט, שלט&#10;&#10;התיאור נוצר באופן אוטומטי">
            <a:extLst>
              <a:ext uri="{FF2B5EF4-FFF2-40B4-BE49-F238E27FC236}">
                <a16:creationId xmlns:a16="http://schemas.microsoft.com/office/drawing/2014/main" id="{B74A3EC1-DA2F-D968-0712-1403061FACC1}"/>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8" name="Footer Placeholder 7">
            <a:extLst>
              <a:ext uri="{FF2B5EF4-FFF2-40B4-BE49-F238E27FC236}">
                <a16:creationId xmlns:a16="http://schemas.microsoft.com/office/drawing/2014/main" id="{BC92C2BF-E3CE-BED5-8ABD-A5FBE980F0A5}"/>
              </a:ext>
            </a:extLst>
          </p:cNvPr>
          <p:cNvSpPr>
            <a:spLocks noGrp="1"/>
          </p:cNvSpPr>
          <p:nvPr>
            <p:ph type="ftr" sz="quarter" idx="11"/>
          </p:nvPr>
        </p:nvSpPr>
        <p:spPr/>
        <p:txBody>
          <a:bodyPr/>
          <a:lstStyle/>
          <a:p>
            <a:r>
              <a:rPr lang="he-IL" dirty="0" err="1"/>
              <a:t>אסיפת</a:t>
            </a:r>
            <a:r>
              <a:rPr lang="he-IL" dirty="0"/>
              <a:t> בעלי הדירות 1/2023</a:t>
            </a:r>
            <a:endParaRPr lang="en-IL" dirty="0"/>
          </a:p>
        </p:txBody>
      </p:sp>
      <p:sp>
        <p:nvSpPr>
          <p:cNvPr id="9" name="Slide Number Placeholder 8">
            <a:extLst>
              <a:ext uri="{FF2B5EF4-FFF2-40B4-BE49-F238E27FC236}">
                <a16:creationId xmlns:a16="http://schemas.microsoft.com/office/drawing/2014/main" id="{3548AA3C-5E3E-140A-DCFA-92628ED7D9D5}"/>
              </a:ext>
            </a:extLst>
          </p:cNvPr>
          <p:cNvSpPr>
            <a:spLocks noGrp="1"/>
          </p:cNvSpPr>
          <p:nvPr>
            <p:ph type="sldNum" sz="quarter" idx="12"/>
          </p:nvPr>
        </p:nvSpPr>
        <p:spPr/>
        <p:txBody>
          <a:bodyPr/>
          <a:lstStyle/>
          <a:p>
            <a:fld id="{A5AA7FE8-D1D2-416A-A968-3AC6B47835B8}" type="slidenum">
              <a:rPr lang="en-IL" smtClean="0"/>
              <a:pPr/>
              <a:t>5</a:t>
            </a:fld>
            <a:endParaRPr lang="en-IL"/>
          </a:p>
        </p:txBody>
      </p:sp>
    </p:spTree>
    <p:extLst>
      <p:ext uri="{BB962C8B-B14F-4D97-AF65-F5344CB8AC3E}">
        <p14:creationId xmlns:p14="http://schemas.microsoft.com/office/powerpoint/2010/main" val="613136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A982-3952-1C27-8745-78A8D8776FBF}"/>
              </a:ext>
            </a:extLst>
          </p:cNvPr>
          <p:cNvSpPr>
            <a:spLocks noGrp="1"/>
          </p:cNvSpPr>
          <p:nvPr>
            <p:ph type="title"/>
          </p:nvPr>
        </p:nvSpPr>
        <p:spPr/>
        <p:txBody>
          <a:bodyPr>
            <a:normAutofit fontScale="90000"/>
          </a:bodyPr>
          <a:lstStyle/>
          <a:p>
            <a:pPr algn="r" rtl="1"/>
            <a:r>
              <a:rPr lang="he-IL" sz="3600" b="1" dirty="0">
                <a:solidFill>
                  <a:srgbClr val="C00000"/>
                </a:solidFill>
                <a:cs typeface="Arial" charset="0"/>
              </a:rPr>
              <a:t>סיכום 2023- המשך</a:t>
            </a:r>
            <a:br>
              <a:rPr lang="he-IL" sz="3600" dirty="0">
                <a:solidFill>
                  <a:srgbClr val="C00000"/>
                </a:solidFill>
                <a:cs typeface="Arial" charset="0"/>
              </a:rPr>
            </a:br>
            <a:endParaRPr lang="he-IL" dirty="0"/>
          </a:p>
        </p:txBody>
      </p:sp>
      <p:sp>
        <p:nvSpPr>
          <p:cNvPr id="3" name="Content Placeholder 2">
            <a:extLst>
              <a:ext uri="{FF2B5EF4-FFF2-40B4-BE49-F238E27FC236}">
                <a16:creationId xmlns:a16="http://schemas.microsoft.com/office/drawing/2014/main" id="{8D2792BF-FCB1-8102-1D14-49CB652BF1C8}"/>
              </a:ext>
            </a:extLst>
          </p:cNvPr>
          <p:cNvSpPr>
            <a:spLocks noGrp="1"/>
          </p:cNvSpPr>
          <p:nvPr>
            <p:ph idx="1"/>
          </p:nvPr>
        </p:nvSpPr>
        <p:spPr/>
        <p:txBody>
          <a:bodyPr>
            <a:normAutofit fontScale="92500"/>
          </a:bodyPr>
          <a:lstStyle/>
          <a:p>
            <a:pPr algn="r" rtl="1">
              <a:lnSpc>
                <a:spcPct val="150000"/>
              </a:lnSpc>
              <a:spcBef>
                <a:spcPts val="600"/>
              </a:spcBef>
              <a:defRPr/>
            </a:pPr>
            <a:r>
              <a:rPr lang="he-IL" sz="2600" dirty="0">
                <a:cs typeface="Arial" charset="0"/>
              </a:rPr>
              <a:t>פעולות מרובות </a:t>
            </a:r>
            <a:r>
              <a:rPr lang="he-IL" sz="2600" dirty="0" err="1">
                <a:cs typeface="Arial" charset="0"/>
              </a:rPr>
              <a:t>לשיגרה</a:t>
            </a:r>
            <a:r>
              <a:rPr lang="he-IL" sz="2600" dirty="0">
                <a:cs typeface="Arial" charset="0"/>
              </a:rPr>
              <a:t> על רקע מלחמת "חרבות ברזל" (אחרי חזרה </a:t>
            </a:r>
            <a:r>
              <a:rPr lang="he-IL" sz="2600" dirty="0" err="1">
                <a:cs typeface="Arial" charset="0"/>
              </a:rPr>
              <a:t>לשיגרה</a:t>
            </a:r>
            <a:r>
              <a:rPr lang="he-IL" sz="2600" dirty="0">
                <a:cs typeface="Arial" charset="0"/>
              </a:rPr>
              <a:t> אחרי הקורונה)</a:t>
            </a:r>
          </a:p>
          <a:p>
            <a:pPr lvl="1" algn="r" rtl="1">
              <a:lnSpc>
                <a:spcPct val="150000"/>
              </a:lnSpc>
              <a:spcBef>
                <a:spcPts val="600"/>
              </a:spcBef>
              <a:defRPr/>
            </a:pPr>
            <a:r>
              <a:rPr lang="he-IL" sz="2200" dirty="0">
                <a:cs typeface="Arial" charset="0"/>
              </a:rPr>
              <a:t>הקמת ועדת בטחון אד-הוק</a:t>
            </a:r>
          </a:p>
          <a:p>
            <a:pPr lvl="1" algn="r" rtl="1">
              <a:lnSpc>
                <a:spcPct val="150000"/>
              </a:lnSpc>
              <a:spcBef>
                <a:spcPts val="600"/>
              </a:spcBef>
              <a:defRPr/>
            </a:pPr>
            <a:r>
              <a:rPr lang="he-IL" sz="2200" dirty="0">
                <a:cs typeface="Arial" charset="0"/>
              </a:rPr>
              <a:t>העברת שני קורסים לעזרה ראשונה בחירום, תודה לרומי</a:t>
            </a:r>
          </a:p>
          <a:p>
            <a:pPr lvl="1" algn="r" rtl="1">
              <a:lnSpc>
                <a:spcPct val="150000"/>
              </a:lnSpc>
              <a:spcBef>
                <a:spcPts val="600"/>
              </a:spcBef>
              <a:defRPr/>
            </a:pPr>
            <a:r>
              <a:rPr lang="he-IL" sz="2200" dirty="0">
                <a:cs typeface="Arial" charset="0"/>
              </a:rPr>
              <a:t>הקמת צוות מתנדבים נושאי נשק</a:t>
            </a:r>
          </a:p>
          <a:p>
            <a:pPr lvl="1" algn="r" rtl="1">
              <a:lnSpc>
                <a:spcPct val="150000"/>
              </a:lnSpc>
              <a:spcBef>
                <a:spcPts val="600"/>
              </a:spcBef>
              <a:defRPr/>
            </a:pPr>
            <a:r>
              <a:rPr lang="he-IL" sz="2200" dirty="0">
                <a:cs typeface="Arial" charset="0"/>
              </a:rPr>
              <a:t>הקמת צוות מתנדבים רופאים ומד"א, רכישת ערכות עזרה ראשונה לחירום</a:t>
            </a:r>
          </a:p>
          <a:p>
            <a:pPr lvl="1" algn="r" rtl="1">
              <a:lnSpc>
                <a:spcPct val="150000"/>
              </a:lnSpc>
              <a:spcBef>
                <a:spcPts val="600"/>
              </a:spcBef>
              <a:defRPr/>
            </a:pPr>
            <a:r>
              <a:rPr lang="he-IL" sz="2200" dirty="0">
                <a:cs typeface="Arial" charset="0"/>
              </a:rPr>
              <a:t>הפעלת סייר לילה באופן זמני, להעלאת הביטחון בזמן המלחמה</a:t>
            </a:r>
          </a:p>
          <a:p>
            <a:pPr lvl="1" algn="r" rtl="1">
              <a:lnSpc>
                <a:spcPct val="150000"/>
              </a:lnSpc>
              <a:spcBef>
                <a:spcPts val="600"/>
              </a:spcBef>
              <a:defRPr/>
            </a:pPr>
            <a:r>
              <a:rPr lang="he-IL" sz="2200" dirty="0">
                <a:cs typeface="Arial" charset="0"/>
              </a:rPr>
              <a:t>הוספת קצין בטחון לצורך גיבוש תוכנית אבטחה כוללת למתחם (מינוי זמני).</a:t>
            </a:r>
          </a:p>
        </p:txBody>
      </p:sp>
      <p:pic>
        <p:nvPicPr>
          <p:cNvPr id="5" name="תמונה 7" descr="תמונה שמכילה טקסט, שלט&#10;&#10;התיאור נוצר באופן אוטומטי">
            <a:extLst>
              <a:ext uri="{FF2B5EF4-FFF2-40B4-BE49-F238E27FC236}">
                <a16:creationId xmlns:a16="http://schemas.microsoft.com/office/drawing/2014/main" id="{B74A3EC1-DA2F-D968-0712-1403061FACC1}"/>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8" name="Footer Placeholder 7">
            <a:extLst>
              <a:ext uri="{FF2B5EF4-FFF2-40B4-BE49-F238E27FC236}">
                <a16:creationId xmlns:a16="http://schemas.microsoft.com/office/drawing/2014/main" id="{BC92C2BF-E3CE-BED5-8ABD-A5FBE980F0A5}"/>
              </a:ext>
            </a:extLst>
          </p:cNvPr>
          <p:cNvSpPr>
            <a:spLocks noGrp="1"/>
          </p:cNvSpPr>
          <p:nvPr>
            <p:ph type="ftr" sz="quarter" idx="11"/>
          </p:nvPr>
        </p:nvSpPr>
        <p:spPr/>
        <p:txBody>
          <a:bodyPr/>
          <a:lstStyle/>
          <a:p>
            <a:r>
              <a:rPr lang="he-IL" dirty="0" err="1"/>
              <a:t>אסיפת</a:t>
            </a:r>
            <a:r>
              <a:rPr lang="he-IL" dirty="0"/>
              <a:t> בעלי הדירות 1/2023</a:t>
            </a:r>
            <a:endParaRPr lang="en-IL" dirty="0"/>
          </a:p>
        </p:txBody>
      </p:sp>
      <p:sp>
        <p:nvSpPr>
          <p:cNvPr id="9" name="Slide Number Placeholder 8">
            <a:extLst>
              <a:ext uri="{FF2B5EF4-FFF2-40B4-BE49-F238E27FC236}">
                <a16:creationId xmlns:a16="http://schemas.microsoft.com/office/drawing/2014/main" id="{3548AA3C-5E3E-140A-DCFA-92628ED7D9D5}"/>
              </a:ext>
            </a:extLst>
          </p:cNvPr>
          <p:cNvSpPr>
            <a:spLocks noGrp="1"/>
          </p:cNvSpPr>
          <p:nvPr>
            <p:ph type="sldNum" sz="quarter" idx="12"/>
          </p:nvPr>
        </p:nvSpPr>
        <p:spPr/>
        <p:txBody>
          <a:bodyPr/>
          <a:lstStyle/>
          <a:p>
            <a:fld id="{A5AA7FE8-D1D2-416A-A968-3AC6B47835B8}" type="slidenum">
              <a:rPr lang="en-IL" smtClean="0"/>
              <a:pPr/>
              <a:t>6</a:t>
            </a:fld>
            <a:endParaRPr lang="en-IL"/>
          </a:p>
        </p:txBody>
      </p:sp>
    </p:spTree>
    <p:extLst>
      <p:ext uri="{BB962C8B-B14F-4D97-AF65-F5344CB8AC3E}">
        <p14:creationId xmlns:p14="http://schemas.microsoft.com/office/powerpoint/2010/main" val="55110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1EE94E7-4964-4528-B484-8761D8B2242B}"/>
              </a:ext>
            </a:extLst>
          </p:cNvPr>
          <p:cNvSpPr/>
          <p:nvPr/>
        </p:nvSpPr>
        <p:spPr>
          <a:xfrm>
            <a:off x="0" y="-165402"/>
            <a:ext cx="12192000" cy="6858001"/>
          </a:xfrm>
          <a:prstGeom prst="rect">
            <a:avLst/>
          </a:prstGeom>
          <a:gradFill flip="none" rotWithShape="1">
            <a:gsLst>
              <a:gs pos="0">
                <a:schemeClr val="bg1">
                  <a:lumMod val="50000"/>
                </a:schemeClr>
              </a:gs>
              <a:gs pos="97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8C8AED20-AA6A-440E-8FA3-0F3D4BF3F975}"/>
              </a:ext>
            </a:extLst>
          </p:cNvPr>
          <p:cNvSpPr/>
          <p:nvPr/>
        </p:nvSpPr>
        <p:spPr>
          <a:xfrm>
            <a:off x="1524000" y="-1"/>
            <a:ext cx="9144000" cy="5039136"/>
          </a:xfrm>
          <a:prstGeom prst="rect">
            <a:avLst/>
          </a:prstGeom>
        </p:spPr>
        <p:txBody>
          <a:bodyPr wrap="square" anchor="ctr">
            <a:spAutoFit/>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lang="en-US" sz="23900" b="1" dirty="0">
                <a:solidFill>
                  <a:prstClr val="white">
                    <a:alpha val="57000"/>
                  </a:prstClr>
                </a:solidFill>
                <a:latin typeface="Calibri"/>
                <a:cs typeface="Arial" charset="0"/>
              </a:rPr>
              <a:t>2</a:t>
            </a:r>
            <a:endParaRPr kumimoji="0" lang="en-US" sz="23900" b="1" i="0" u="none" strike="noStrike" kern="1200" cap="none" spc="0" normalizeH="0" baseline="0" noProof="0" dirty="0">
              <a:ln>
                <a:noFill/>
              </a:ln>
              <a:solidFill>
                <a:prstClr val="white">
                  <a:alpha val="57000"/>
                </a:prstClr>
              </a:solidFill>
              <a:effectLst/>
              <a:uLnTx/>
              <a:uFillTx/>
              <a:latin typeface="Calibri"/>
              <a:ea typeface="+mn-ea"/>
              <a:cs typeface="Arial" charset="0"/>
            </a:endParaRPr>
          </a:p>
        </p:txBody>
      </p:sp>
      <p:sp>
        <p:nvSpPr>
          <p:cNvPr id="10" name="Rectangle 9">
            <a:extLst>
              <a:ext uri="{FF2B5EF4-FFF2-40B4-BE49-F238E27FC236}">
                <a16:creationId xmlns:a16="http://schemas.microsoft.com/office/drawing/2014/main" id="{8788AFA3-9683-4431-914F-EEA219A2FECE}"/>
              </a:ext>
            </a:extLst>
          </p:cNvPr>
          <p:cNvSpPr/>
          <p:nvPr/>
        </p:nvSpPr>
        <p:spPr>
          <a:xfrm>
            <a:off x="23917" y="4467690"/>
            <a:ext cx="12192000" cy="736846"/>
          </a:xfrm>
          <a:prstGeom prst="rect">
            <a:avLst/>
          </a:prstGeom>
          <a:solidFill>
            <a:srgbClr val="00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dirty="0"/>
          </a:p>
        </p:txBody>
      </p:sp>
      <p:sp>
        <p:nvSpPr>
          <p:cNvPr id="8" name="Rectangle 7">
            <a:extLst>
              <a:ext uri="{FF2B5EF4-FFF2-40B4-BE49-F238E27FC236}">
                <a16:creationId xmlns:a16="http://schemas.microsoft.com/office/drawing/2014/main" id="{FCF7ABB0-853B-4920-B806-2C40809AFF47}"/>
              </a:ext>
            </a:extLst>
          </p:cNvPr>
          <p:cNvSpPr/>
          <p:nvPr/>
        </p:nvSpPr>
        <p:spPr>
          <a:xfrm>
            <a:off x="0" y="2494893"/>
            <a:ext cx="12192000" cy="1306255"/>
          </a:xfrm>
          <a:prstGeom prst="rect">
            <a:avLst/>
          </a:prstGeom>
        </p:spPr>
        <p:txBody>
          <a:bodyPr wrap="square" anchor="ctr">
            <a:spAutoFit/>
          </a:bodyPr>
          <a:lstStyle/>
          <a:p>
            <a:pPr marL="0" marR="0" lvl="0" indent="0" algn="ctr" defTabSz="914400" rtl="1" eaLnBrk="1" fontAlgn="auto" latinLnBrk="0" hangingPunct="1">
              <a:lnSpc>
                <a:spcPct val="150000"/>
              </a:lnSpc>
              <a:spcBef>
                <a:spcPts val="600"/>
              </a:spcBef>
              <a:spcAft>
                <a:spcPts val="0"/>
              </a:spcAft>
              <a:buClrTx/>
              <a:buSzTx/>
              <a:buFontTx/>
              <a:buNone/>
              <a:tabLst/>
              <a:defRPr/>
            </a:pPr>
            <a:r>
              <a:rPr kumimoji="0" lang="he-IL" sz="6000" b="1" i="0" u="none" strike="noStrike" kern="1200" cap="none" spc="0" normalizeH="0" baseline="0" noProof="0" dirty="0">
                <a:ln>
                  <a:noFill/>
                </a:ln>
                <a:solidFill>
                  <a:srgbClr val="C00000"/>
                </a:solidFill>
                <a:effectLst/>
                <a:uLnTx/>
                <a:uFillTx/>
                <a:latin typeface="Arial" charset="0"/>
                <a:ea typeface="+mn-ea"/>
                <a:cs typeface="Arial" charset="0"/>
              </a:rPr>
              <a:t>סקר שביעות רצון</a:t>
            </a:r>
            <a:endParaRPr kumimoji="0" lang="en-US" sz="6000" b="1" i="0" u="none" strike="noStrike" kern="1200" cap="none" spc="0" normalizeH="0" baseline="0" noProof="0" dirty="0">
              <a:ln>
                <a:noFill/>
              </a:ln>
              <a:solidFill>
                <a:srgbClr val="C00000"/>
              </a:solidFill>
              <a:effectLst/>
              <a:uLnTx/>
              <a:uFillTx/>
              <a:latin typeface="Arial" charset="0"/>
              <a:ea typeface="+mn-ea"/>
              <a:cs typeface="Arial" charset="0"/>
            </a:endParaRPr>
          </a:p>
        </p:txBody>
      </p:sp>
      <p:pic>
        <p:nvPicPr>
          <p:cNvPr id="14" name="תמונה 13" descr="תמונה שמכילה טקסט, שלט&#10;&#10;התיאור נוצר באופן אוטומטי">
            <a:extLst>
              <a:ext uri="{FF2B5EF4-FFF2-40B4-BE49-F238E27FC236}">
                <a16:creationId xmlns:a16="http://schemas.microsoft.com/office/drawing/2014/main" id="{498FD434-C1D9-4BFB-82BE-F5426C304E8C}"/>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3" name="Footer Placeholder 2">
            <a:extLst>
              <a:ext uri="{FF2B5EF4-FFF2-40B4-BE49-F238E27FC236}">
                <a16:creationId xmlns:a16="http://schemas.microsoft.com/office/drawing/2014/main" id="{4EFC3F84-806D-8EB3-61C9-5F2A8EB02176}"/>
              </a:ext>
            </a:extLst>
          </p:cNvPr>
          <p:cNvSpPr>
            <a:spLocks noGrp="1"/>
          </p:cNvSpPr>
          <p:nvPr>
            <p:ph type="ftr" sz="quarter" idx="11"/>
          </p:nvPr>
        </p:nvSpPr>
        <p:spPr/>
        <p:txBody>
          <a:bodyPr/>
          <a:lstStyle/>
          <a:p>
            <a:r>
              <a:rPr lang="he-IL"/>
              <a:t>אסיפת בעלי הדירות 1/2023</a:t>
            </a:r>
            <a:endParaRPr lang="en-IL"/>
          </a:p>
        </p:txBody>
      </p:sp>
      <p:sp>
        <p:nvSpPr>
          <p:cNvPr id="4" name="Slide Number Placeholder 3">
            <a:extLst>
              <a:ext uri="{FF2B5EF4-FFF2-40B4-BE49-F238E27FC236}">
                <a16:creationId xmlns:a16="http://schemas.microsoft.com/office/drawing/2014/main" id="{DE8B506E-6180-C639-5A07-B76B8D08F70C}"/>
              </a:ext>
            </a:extLst>
          </p:cNvPr>
          <p:cNvSpPr>
            <a:spLocks noGrp="1"/>
          </p:cNvSpPr>
          <p:nvPr>
            <p:ph type="sldNum" sz="quarter" idx="12"/>
          </p:nvPr>
        </p:nvSpPr>
        <p:spPr/>
        <p:txBody>
          <a:bodyPr/>
          <a:lstStyle/>
          <a:p>
            <a:fld id="{A5AA7FE8-D1D2-416A-A968-3AC6B47835B8}" type="slidenum">
              <a:rPr lang="en-IL" smtClean="0"/>
              <a:pPr/>
              <a:t>7</a:t>
            </a:fld>
            <a:endParaRPr lang="en-IL"/>
          </a:p>
        </p:txBody>
      </p:sp>
    </p:spTree>
    <p:extLst>
      <p:ext uri="{BB962C8B-B14F-4D97-AF65-F5344CB8AC3E}">
        <p14:creationId xmlns:p14="http://schemas.microsoft.com/office/powerpoint/2010/main" val="1304423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CDF11-06D6-8517-2BB6-4BDAFD75BDD0}"/>
              </a:ext>
            </a:extLst>
          </p:cNvPr>
          <p:cNvSpPr>
            <a:spLocks noGrp="1"/>
          </p:cNvSpPr>
          <p:nvPr>
            <p:ph type="title"/>
          </p:nvPr>
        </p:nvSpPr>
        <p:spPr>
          <a:xfrm>
            <a:off x="283028" y="113402"/>
            <a:ext cx="11655223" cy="728889"/>
          </a:xfrm>
        </p:spPr>
        <p:txBody>
          <a:bodyPr/>
          <a:lstStyle/>
          <a:p>
            <a:pPr algn="ctr" rtl="1"/>
            <a:r>
              <a:rPr lang="he-IL" dirty="0"/>
              <a:t>ריכוז ממצאים 2/2023 מול 12/2023</a:t>
            </a:r>
          </a:p>
        </p:txBody>
      </p:sp>
      <p:sp>
        <p:nvSpPr>
          <p:cNvPr id="3" name="Content Placeholder 2">
            <a:extLst>
              <a:ext uri="{FF2B5EF4-FFF2-40B4-BE49-F238E27FC236}">
                <a16:creationId xmlns:a16="http://schemas.microsoft.com/office/drawing/2014/main" id="{6876B40C-B5C4-2CC7-C580-D0D65B02680B}"/>
              </a:ext>
            </a:extLst>
          </p:cNvPr>
          <p:cNvSpPr>
            <a:spLocks noGrp="1"/>
          </p:cNvSpPr>
          <p:nvPr>
            <p:ph idx="1"/>
          </p:nvPr>
        </p:nvSpPr>
        <p:spPr>
          <a:xfrm>
            <a:off x="283028" y="451074"/>
            <a:ext cx="11655222" cy="5390925"/>
          </a:xfrm>
        </p:spPr>
        <p:txBody>
          <a:bodyPr/>
          <a:lstStyle/>
          <a:p>
            <a:pPr algn="r" rtl="1"/>
            <a:endParaRPr lang="he-IL" dirty="0"/>
          </a:p>
          <a:p>
            <a:pPr algn="r" rtl="1"/>
            <a:r>
              <a:rPr lang="he-IL" dirty="0"/>
              <a:t>סולם הדירוג 1-5</a:t>
            </a:r>
          </a:p>
          <a:p>
            <a:pPr algn="r" rtl="1"/>
            <a:r>
              <a:rPr lang="he-IL" dirty="0"/>
              <a:t>סה"כ שאלות 13</a:t>
            </a:r>
          </a:p>
          <a:p>
            <a:pPr algn="r" rtl="1"/>
            <a:endParaRPr lang="he-IL" b="1" dirty="0">
              <a:effectLst>
                <a:outerShdw blurRad="38100" dist="38100" dir="2700000" algn="tl">
                  <a:srgbClr val="000000">
                    <a:alpha val="43137"/>
                  </a:srgbClr>
                </a:outerShdw>
              </a:effectLst>
            </a:endParaRPr>
          </a:p>
          <a:p>
            <a:pPr algn="r" rtl="1"/>
            <a:endParaRPr lang="he-IL" b="1" dirty="0">
              <a:effectLst>
                <a:outerShdw blurRad="38100" dist="38100" dir="2700000" algn="tl">
                  <a:srgbClr val="000000">
                    <a:alpha val="43137"/>
                  </a:srgbClr>
                </a:outerShdw>
              </a:effectLst>
            </a:endParaRPr>
          </a:p>
          <a:p>
            <a:pPr algn="r" rtl="1"/>
            <a:endParaRPr lang="he-IL" b="1" dirty="0">
              <a:effectLst>
                <a:outerShdw blurRad="38100" dist="38100" dir="2700000" algn="tl">
                  <a:srgbClr val="000000">
                    <a:alpha val="43137"/>
                  </a:srgbClr>
                </a:outerShdw>
              </a:effectLst>
            </a:endParaRPr>
          </a:p>
          <a:p>
            <a:pPr algn="r" rtl="1"/>
            <a:r>
              <a:rPr lang="he-IL" b="1" dirty="0">
                <a:effectLst>
                  <a:outerShdw blurRad="38100" dist="38100" dir="2700000" algn="tl">
                    <a:srgbClr val="000000">
                      <a:alpha val="43137"/>
                    </a:srgbClr>
                  </a:outerShdw>
                </a:effectLst>
              </a:rPr>
              <a:t>ניתוח  ההצבעות לגבי מידת השינוי </a:t>
            </a:r>
          </a:p>
          <a:p>
            <a:pPr algn="r" rtl="1"/>
            <a:endParaRPr lang="he-IL" dirty="0"/>
          </a:p>
        </p:txBody>
      </p:sp>
      <p:sp>
        <p:nvSpPr>
          <p:cNvPr id="5" name="Slide Number Placeholder 4">
            <a:extLst>
              <a:ext uri="{FF2B5EF4-FFF2-40B4-BE49-F238E27FC236}">
                <a16:creationId xmlns:a16="http://schemas.microsoft.com/office/drawing/2014/main" id="{B326CB80-BFC0-93AA-DCC0-1140EB009CAE}"/>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A5AA7FE8-D1D2-416A-A968-3AC6B47835B8}" type="slidenum">
              <a:rPr kumimoji="0" lang="en-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I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6" name="Table 6">
            <a:extLst>
              <a:ext uri="{FF2B5EF4-FFF2-40B4-BE49-F238E27FC236}">
                <a16:creationId xmlns:a16="http://schemas.microsoft.com/office/drawing/2014/main" id="{36B278D4-EA2D-3456-275B-600A1682B62E}"/>
              </a:ext>
            </a:extLst>
          </p:cNvPr>
          <p:cNvGraphicFramePr>
            <a:graphicFrameLocks noGrp="1"/>
          </p:cNvGraphicFramePr>
          <p:nvPr/>
        </p:nvGraphicFramePr>
        <p:xfrm>
          <a:off x="3386667" y="2059779"/>
          <a:ext cx="5418666" cy="1010920"/>
        </p:xfrm>
        <a:graphic>
          <a:graphicData uri="http://schemas.openxmlformats.org/drawingml/2006/table">
            <a:tbl>
              <a:tblPr rtl="1" firstRow="1" bandRow="1">
                <a:tableStyleId>{5C22544A-7EE6-4342-B048-85BDC9FD1C3A}</a:tableStyleId>
              </a:tblPr>
              <a:tblGrid>
                <a:gridCol w="1806222">
                  <a:extLst>
                    <a:ext uri="{9D8B030D-6E8A-4147-A177-3AD203B41FA5}">
                      <a16:colId xmlns:a16="http://schemas.microsoft.com/office/drawing/2014/main" val="2559150028"/>
                    </a:ext>
                  </a:extLst>
                </a:gridCol>
                <a:gridCol w="1806222">
                  <a:extLst>
                    <a:ext uri="{9D8B030D-6E8A-4147-A177-3AD203B41FA5}">
                      <a16:colId xmlns:a16="http://schemas.microsoft.com/office/drawing/2014/main" val="3324137758"/>
                    </a:ext>
                  </a:extLst>
                </a:gridCol>
                <a:gridCol w="1806222">
                  <a:extLst>
                    <a:ext uri="{9D8B030D-6E8A-4147-A177-3AD203B41FA5}">
                      <a16:colId xmlns:a16="http://schemas.microsoft.com/office/drawing/2014/main" val="2012621111"/>
                    </a:ext>
                  </a:extLst>
                </a:gridCol>
              </a:tblGrid>
              <a:tr h="370840">
                <a:tc>
                  <a:txBody>
                    <a:bodyPr/>
                    <a:lstStyle/>
                    <a:p>
                      <a:pPr algn="ctr" rtl="1"/>
                      <a:endParaRPr lang="he-IL" dirty="0"/>
                    </a:p>
                  </a:txBody>
                  <a:tcPr/>
                </a:tc>
                <a:tc>
                  <a:txBody>
                    <a:bodyPr/>
                    <a:lstStyle/>
                    <a:p>
                      <a:pPr algn="ctr" rtl="1"/>
                      <a:r>
                        <a:rPr lang="he-IL" dirty="0"/>
                        <a:t>סה"כ ציון לסקר</a:t>
                      </a:r>
                    </a:p>
                  </a:txBody>
                  <a:tcPr/>
                </a:tc>
                <a:tc>
                  <a:txBody>
                    <a:bodyPr/>
                    <a:lstStyle/>
                    <a:p>
                      <a:pPr algn="ctr" rtl="1"/>
                      <a:r>
                        <a:rPr lang="he-IL" dirty="0"/>
                        <a:t>מספר משיבים</a:t>
                      </a:r>
                    </a:p>
                  </a:txBody>
                  <a:tcPr/>
                </a:tc>
                <a:extLst>
                  <a:ext uri="{0D108BD9-81ED-4DB2-BD59-A6C34878D82A}">
                    <a16:rowId xmlns:a16="http://schemas.microsoft.com/office/drawing/2014/main" val="1124501436"/>
                  </a:ext>
                </a:extLst>
              </a:tr>
              <a:tr h="370840">
                <a:tc>
                  <a:txBody>
                    <a:bodyPr/>
                    <a:lstStyle/>
                    <a:p>
                      <a:pPr algn="ctr" rtl="1"/>
                      <a:r>
                        <a:rPr lang="he-IL" b="1" dirty="0"/>
                        <a:t>2/23</a:t>
                      </a:r>
                    </a:p>
                    <a:p>
                      <a:pPr algn="ctr" rtl="1"/>
                      <a:r>
                        <a:rPr lang="he-IL" b="1" dirty="0"/>
                        <a:t>12/23</a:t>
                      </a:r>
                    </a:p>
                  </a:txBody>
                  <a:tcPr/>
                </a:tc>
                <a:tc>
                  <a:txBody>
                    <a:bodyPr/>
                    <a:lstStyle/>
                    <a:p>
                      <a:pPr algn="ctr" rtl="1"/>
                      <a:r>
                        <a:rPr lang="he-IL" b="1" dirty="0"/>
                        <a:t>3.12</a:t>
                      </a:r>
                    </a:p>
                    <a:p>
                      <a:pPr algn="ctr" rtl="1"/>
                      <a:r>
                        <a:rPr lang="he-IL" b="1" dirty="0"/>
                        <a:t>3.17</a:t>
                      </a:r>
                    </a:p>
                  </a:txBody>
                  <a:tcPr/>
                </a:tc>
                <a:tc>
                  <a:txBody>
                    <a:bodyPr/>
                    <a:lstStyle/>
                    <a:p>
                      <a:pPr algn="ctr" rtl="1"/>
                      <a:r>
                        <a:rPr lang="he-IL" b="1" dirty="0"/>
                        <a:t>211</a:t>
                      </a:r>
                    </a:p>
                    <a:p>
                      <a:pPr algn="ctr" rtl="1"/>
                      <a:r>
                        <a:rPr lang="he-IL" b="1" dirty="0"/>
                        <a:t>173</a:t>
                      </a:r>
                    </a:p>
                  </a:txBody>
                  <a:tcPr/>
                </a:tc>
                <a:extLst>
                  <a:ext uri="{0D108BD9-81ED-4DB2-BD59-A6C34878D82A}">
                    <a16:rowId xmlns:a16="http://schemas.microsoft.com/office/drawing/2014/main" val="1763889629"/>
                  </a:ext>
                </a:extLst>
              </a:tr>
            </a:tbl>
          </a:graphicData>
        </a:graphic>
      </p:graphicFrame>
      <p:pic>
        <p:nvPicPr>
          <p:cNvPr id="7" name="Picture 6">
            <a:extLst>
              <a:ext uri="{FF2B5EF4-FFF2-40B4-BE49-F238E27FC236}">
                <a16:creationId xmlns:a16="http://schemas.microsoft.com/office/drawing/2014/main" id="{A0811FD1-0A9C-282A-FA6C-219FC7B07996}"/>
              </a:ext>
            </a:extLst>
          </p:cNvPr>
          <p:cNvPicPr>
            <a:picLocks noChangeAspect="1"/>
          </p:cNvPicPr>
          <p:nvPr/>
        </p:nvPicPr>
        <p:blipFill>
          <a:blip r:embed="rId2"/>
          <a:stretch>
            <a:fillRect/>
          </a:stretch>
        </p:blipFill>
        <p:spPr>
          <a:xfrm>
            <a:off x="931576" y="5822725"/>
            <a:ext cx="2200847" cy="823031"/>
          </a:xfrm>
          <a:prstGeom prst="rect">
            <a:avLst/>
          </a:prstGeom>
        </p:spPr>
      </p:pic>
      <p:graphicFrame>
        <p:nvGraphicFramePr>
          <p:cNvPr id="4" name="Table 3">
            <a:extLst>
              <a:ext uri="{FF2B5EF4-FFF2-40B4-BE49-F238E27FC236}">
                <a16:creationId xmlns:a16="http://schemas.microsoft.com/office/drawing/2014/main" id="{AFD73936-6947-A197-8D05-8E4A4AC3CCB3}"/>
              </a:ext>
            </a:extLst>
          </p:cNvPr>
          <p:cNvGraphicFramePr>
            <a:graphicFrameLocks noGrp="1"/>
          </p:cNvGraphicFramePr>
          <p:nvPr/>
        </p:nvGraphicFramePr>
        <p:xfrm>
          <a:off x="2610759" y="3845905"/>
          <a:ext cx="7144656" cy="1737360"/>
        </p:xfrm>
        <a:graphic>
          <a:graphicData uri="http://schemas.openxmlformats.org/drawingml/2006/table">
            <a:tbl>
              <a:tblPr rtl="1" firstRow="1" bandRow="1">
                <a:tableStyleId>{5C22544A-7EE6-4342-B048-85BDC9FD1C3A}</a:tableStyleId>
              </a:tblPr>
              <a:tblGrid>
                <a:gridCol w="1894115">
                  <a:extLst>
                    <a:ext uri="{9D8B030D-6E8A-4147-A177-3AD203B41FA5}">
                      <a16:colId xmlns:a16="http://schemas.microsoft.com/office/drawing/2014/main" val="2092432268"/>
                    </a:ext>
                  </a:extLst>
                </a:gridCol>
                <a:gridCol w="1206500">
                  <a:extLst>
                    <a:ext uri="{9D8B030D-6E8A-4147-A177-3AD203B41FA5}">
                      <a16:colId xmlns:a16="http://schemas.microsoft.com/office/drawing/2014/main" val="1065410439"/>
                    </a:ext>
                  </a:extLst>
                </a:gridCol>
                <a:gridCol w="1186179">
                  <a:extLst>
                    <a:ext uri="{9D8B030D-6E8A-4147-A177-3AD203B41FA5}">
                      <a16:colId xmlns:a16="http://schemas.microsoft.com/office/drawing/2014/main" val="2918291262"/>
                    </a:ext>
                  </a:extLst>
                </a:gridCol>
                <a:gridCol w="1428931">
                  <a:extLst>
                    <a:ext uri="{9D8B030D-6E8A-4147-A177-3AD203B41FA5}">
                      <a16:colId xmlns:a16="http://schemas.microsoft.com/office/drawing/2014/main" val="2423531797"/>
                    </a:ext>
                  </a:extLst>
                </a:gridCol>
                <a:gridCol w="1428931">
                  <a:extLst>
                    <a:ext uri="{9D8B030D-6E8A-4147-A177-3AD203B41FA5}">
                      <a16:colId xmlns:a16="http://schemas.microsoft.com/office/drawing/2014/main" val="1443783122"/>
                    </a:ext>
                  </a:extLst>
                </a:gridCol>
              </a:tblGrid>
              <a:tr h="370840">
                <a:tc>
                  <a:txBody>
                    <a:bodyPr/>
                    <a:lstStyle/>
                    <a:p>
                      <a:pPr algn="ctr" rtl="1"/>
                      <a:r>
                        <a:rPr lang="en-US" dirty="0"/>
                        <a:t>NPS</a:t>
                      </a:r>
                      <a:endParaRPr lang="he-IL" dirty="0"/>
                    </a:p>
                  </a:txBody>
                  <a:tcPr>
                    <a:solidFill>
                      <a:srgbClr val="00B0F0"/>
                    </a:solidFill>
                  </a:tcPr>
                </a:tc>
                <a:tc>
                  <a:txBody>
                    <a:bodyPr/>
                    <a:lstStyle/>
                    <a:p>
                      <a:pPr algn="ctr" rtl="1"/>
                      <a:r>
                        <a:rPr lang="he-IL" dirty="0"/>
                        <a:t>מורגש שיפור</a:t>
                      </a:r>
                    </a:p>
                  </a:txBody>
                  <a:tcPr>
                    <a:solidFill>
                      <a:srgbClr val="00B0F0"/>
                    </a:solidFill>
                  </a:tcPr>
                </a:tc>
                <a:tc>
                  <a:txBody>
                    <a:bodyPr/>
                    <a:lstStyle/>
                    <a:p>
                      <a:pPr algn="ctr" rtl="1"/>
                      <a:r>
                        <a:rPr lang="he-IL" dirty="0"/>
                        <a:t>ללא שינוי</a:t>
                      </a:r>
                    </a:p>
                  </a:txBody>
                  <a:tcPr>
                    <a:solidFill>
                      <a:srgbClr val="00B0F0"/>
                    </a:solidFill>
                  </a:tcPr>
                </a:tc>
                <a:tc>
                  <a:txBody>
                    <a:bodyPr/>
                    <a:lstStyle/>
                    <a:p>
                      <a:pPr algn="ctr" rtl="1"/>
                      <a:r>
                        <a:rPr lang="he-IL" dirty="0"/>
                        <a:t>יש הרעה</a:t>
                      </a:r>
                    </a:p>
                  </a:txBody>
                  <a:tcPr>
                    <a:solidFill>
                      <a:srgbClr val="00B0F0"/>
                    </a:solidFill>
                  </a:tcPr>
                </a:tc>
                <a:tc>
                  <a:txBody>
                    <a:bodyPr/>
                    <a:lstStyle/>
                    <a:p>
                      <a:pPr algn="ctr" rtl="1"/>
                      <a:r>
                        <a:rPr lang="en-US" sz="2400" b="1" dirty="0">
                          <a:effectLst>
                            <a:outerShdw blurRad="38100" dist="38100" dir="2700000" algn="tl">
                              <a:srgbClr val="000000">
                                <a:alpha val="43137"/>
                              </a:srgbClr>
                            </a:outerShdw>
                          </a:effectLst>
                          <a:highlight>
                            <a:srgbClr val="00FF00"/>
                          </a:highlight>
                        </a:rPr>
                        <a:t>NPS</a:t>
                      </a:r>
                      <a:endParaRPr lang="he-IL" sz="2400" b="1" dirty="0">
                        <a:effectLst>
                          <a:outerShdw blurRad="38100" dist="38100" dir="2700000" algn="tl">
                            <a:srgbClr val="000000">
                              <a:alpha val="43137"/>
                            </a:srgbClr>
                          </a:outerShdw>
                        </a:effectLst>
                        <a:highlight>
                          <a:srgbClr val="00FF00"/>
                        </a:highlight>
                      </a:endParaRPr>
                    </a:p>
                  </a:txBody>
                  <a:tcPr>
                    <a:solidFill>
                      <a:srgbClr val="00B0F0"/>
                    </a:solidFill>
                  </a:tcPr>
                </a:tc>
                <a:extLst>
                  <a:ext uri="{0D108BD9-81ED-4DB2-BD59-A6C34878D82A}">
                    <a16:rowId xmlns:a16="http://schemas.microsoft.com/office/drawing/2014/main" val="1920421314"/>
                  </a:ext>
                </a:extLst>
              </a:tr>
              <a:tr h="370840">
                <a:tc>
                  <a:txBody>
                    <a:bodyPr/>
                    <a:lstStyle/>
                    <a:p>
                      <a:pPr algn="ctr" rtl="1"/>
                      <a:r>
                        <a:rPr lang="he-IL" dirty="0"/>
                        <a:t>מס' הצבעות 12/23</a:t>
                      </a:r>
                    </a:p>
                  </a:txBody>
                  <a:tcPr/>
                </a:tc>
                <a:tc>
                  <a:txBody>
                    <a:bodyPr/>
                    <a:lstStyle/>
                    <a:p>
                      <a:pPr algn="ctr" rtl="1"/>
                      <a:r>
                        <a:rPr lang="he-IL" dirty="0"/>
                        <a:t>806</a:t>
                      </a:r>
                    </a:p>
                    <a:p>
                      <a:pPr algn="ctr" rtl="1"/>
                      <a:endParaRPr lang="he-IL" dirty="0"/>
                    </a:p>
                  </a:txBody>
                  <a:tcPr/>
                </a:tc>
                <a:tc>
                  <a:txBody>
                    <a:bodyPr/>
                    <a:lstStyle/>
                    <a:p>
                      <a:pPr algn="ctr" rtl="1"/>
                      <a:r>
                        <a:rPr lang="he-IL" dirty="0"/>
                        <a:t>1069</a:t>
                      </a:r>
                    </a:p>
                  </a:txBody>
                  <a:tcPr/>
                </a:tc>
                <a:tc>
                  <a:txBody>
                    <a:bodyPr/>
                    <a:lstStyle/>
                    <a:p>
                      <a:pPr algn="ctr" rtl="1"/>
                      <a:r>
                        <a:rPr lang="he-IL" dirty="0"/>
                        <a:t>100</a:t>
                      </a:r>
                    </a:p>
                  </a:txBody>
                  <a:tcPr/>
                </a:tc>
                <a:tc>
                  <a:txBody>
                    <a:bodyPr/>
                    <a:lstStyle/>
                    <a:p>
                      <a:pPr algn="ctr" rtl="1"/>
                      <a:endParaRPr lang="he-IL" sz="2400" b="1" dirty="0">
                        <a:effectLst>
                          <a:outerShdw blurRad="38100" dist="38100" dir="2700000" algn="tl">
                            <a:srgbClr val="000000">
                              <a:alpha val="43137"/>
                            </a:srgbClr>
                          </a:outerShdw>
                        </a:effectLst>
                        <a:highlight>
                          <a:srgbClr val="00FF00"/>
                        </a:highlight>
                      </a:endParaRPr>
                    </a:p>
                  </a:txBody>
                  <a:tcPr/>
                </a:tc>
                <a:extLst>
                  <a:ext uri="{0D108BD9-81ED-4DB2-BD59-A6C34878D82A}">
                    <a16:rowId xmlns:a16="http://schemas.microsoft.com/office/drawing/2014/main" val="491149371"/>
                  </a:ext>
                </a:extLst>
              </a:tr>
              <a:tr h="370840">
                <a:tc>
                  <a:txBody>
                    <a:bodyPr/>
                    <a:lstStyle/>
                    <a:p>
                      <a:pPr algn="ctr" rtl="1"/>
                      <a:r>
                        <a:rPr lang="he-IL" dirty="0"/>
                        <a:t>אחוזים</a:t>
                      </a:r>
                    </a:p>
                  </a:txBody>
                  <a:tcPr/>
                </a:tc>
                <a:tc>
                  <a:txBody>
                    <a:bodyPr/>
                    <a:lstStyle/>
                    <a:p>
                      <a:pPr algn="ctr" rtl="1"/>
                      <a:r>
                        <a:rPr lang="he-IL" dirty="0"/>
                        <a:t>40.8%</a:t>
                      </a:r>
                    </a:p>
                  </a:txBody>
                  <a:tcPr/>
                </a:tc>
                <a:tc>
                  <a:txBody>
                    <a:bodyPr/>
                    <a:lstStyle/>
                    <a:p>
                      <a:pPr algn="ctr" rtl="1"/>
                      <a:r>
                        <a:rPr lang="he-IL" dirty="0"/>
                        <a:t>54.1%</a:t>
                      </a:r>
                    </a:p>
                  </a:txBody>
                  <a:tcPr/>
                </a:tc>
                <a:tc>
                  <a:txBody>
                    <a:bodyPr/>
                    <a:lstStyle/>
                    <a:p>
                      <a:pPr algn="ctr" rtl="1"/>
                      <a:r>
                        <a:rPr lang="en-US" dirty="0"/>
                        <a:t>5.1%</a:t>
                      </a:r>
                      <a:endParaRPr lang="he-IL" dirty="0"/>
                    </a:p>
                  </a:txBody>
                  <a:tcPr/>
                </a:tc>
                <a:tc>
                  <a:txBody>
                    <a:bodyPr/>
                    <a:lstStyle/>
                    <a:p>
                      <a:pPr algn="ctr" rtl="1"/>
                      <a:r>
                        <a:rPr lang="he-IL" sz="2400" b="1" dirty="0">
                          <a:effectLst>
                            <a:outerShdw blurRad="38100" dist="38100" dir="2700000" algn="tl">
                              <a:srgbClr val="000000">
                                <a:alpha val="43137"/>
                              </a:srgbClr>
                            </a:outerShdw>
                          </a:effectLst>
                          <a:highlight>
                            <a:srgbClr val="00FF00"/>
                          </a:highlight>
                        </a:rPr>
                        <a:t>35.7%</a:t>
                      </a:r>
                    </a:p>
                  </a:txBody>
                  <a:tcPr/>
                </a:tc>
                <a:extLst>
                  <a:ext uri="{0D108BD9-81ED-4DB2-BD59-A6C34878D82A}">
                    <a16:rowId xmlns:a16="http://schemas.microsoft.com/office/drawing/2014/main" val="2763937351"/>
                  </a:ext>
                </a:extLst>
              </a:tr>
            </a:tbl>
          </a:graphicData>
        </a:graphic>
      </p:graphicFrame>
    </p:spTree>
    <p:extLst>
      <p:ext uri="{BB962C8B-B14F-4D97-AF65-F5344CB8AC3E}">
        <p14:creationId xmlns:p14="http://schemas.microsoft.com/office/powerpoint/2010/main" val="245465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89561-3536-BCC7-30CF-427E90FA1893}"/>
              </a:ext>
            </a:extLst>
          </p:cNvPr>
          <p:cNvSpPr>
            <a:spLocks noGrp="1"/>
          </p:cNvSpPr>
          <p:nvPr>
            <p:ph type="title"/>
          </p:nvPr>
        </p:nvSpPr>
        <p:spPr/>
        <p:txBody>
          <a:bodyPr/>
          <a:lstStyle/>
          <a:p>
            <a:pPr algn="ctr"/>
            <a:r>
              <a:rPr lang="he-IL" dirty="0"/>
              <a:t>שביעות רצון כללית 1</a:t>
            </a:r>
          </a:p>
        </p:txBody>
      </p:sp>
      <p:graphicFrame>
        <p:nvGraphicFramePr>
          <p:cNvPr id="6" name="Table 6">
            <a:extLst>
              <a:ext uri="{FF2B5EF4-FFF2-40B4-BE49-F238E27FC236}">
                <a16:creationId xmlns:a16="http://schemas.microsoft.com/office/drawing/2014/main" id="{EF5C4273-1238-09BB-8DB0-55A9F6DCE453}"/>
              </a:ext>
            </a:extLst>
          </p:cNvPr>
          <p:cNvGraphicFramePr>
            <a:graphicFrameLocks noGrp="1"/>
          </p:cNvGraphicFramePr>
          <p:nvPr>
            <p:ph idx="1"/>
          </p:nvPr>
        </p:nvGraphicFramePr>
        <p:xfrm>
          <a:off x="191285" y="1103435"/>
          <a:ext cx="11655424" cy="2118360"/>
        </p:xfrm>
        <a:graphic>
          <a:graphicData uri="http://schemas.openxmlformats.org/drawingml/2006/table">
            <a:tbl>
              <a:tblPr rtl="1" firstRow="1" bandRow="1">
                <a:tableStyleId>{5C22544A-7EE6-4342-B048-85BDC9FD1C3A}</a:tableStyleId>
              </a:tblPr>
              <a:tblGrid>
                <a:gridCol w="4958080">
                  <a:extLst>
                    <a:ext uri="{9D8B030D-6E8A-4147-A177-3AD203B41FA5}">
                      <a16:colId xmlns:a16="http://schemas.microsoft.com/office/drawing/2014/main" val="3400917131"/>
                    </a:ext>
                  </a:extLst>
                </a:gridCol>
                <a:gridCol w="1406101">
                  <a:extLst>
                    <a:ext uri="{9D8B030D-6E8A-4147-A177-3AD203B41FA5}">
                      <a16:colId xmlns:a16="http://schemas.microsoft.com/office/drawing/2014/main" val="2310987205"/>
                    </a:ext>
                  </a:extLst>
                </a:gridCol>
                <a:gridCol w="1406101">
                  <a:extLst>
                    <a:ext uri="{9D8B030D-6E8A-4147-A177-3AD203B41FA5}">
                      <a16:colId xmlns:a16="http://schemas.microsoft.com/office/drawing/2014/main" val="1841155980"/>
                    </a:ext>
                  </a:extLst>
                </a:gridCol>
                <a:gridCol w="1942571">
                  <a:extLst>
                    <a:ext uri="{9D8B030D-6E8A-4147-A177-3AD203B41FA5}">
                      <a16:colId xmlns:a16="http://schemas.microsoft.com/office/drawing/2014/main" val="2194305796"/>
                    </a:ext>
                  </a:extLst>
                </a:gridCol>
                <a:gridCol w="1942571">
                  <a:extLst>
                    <a:ext uri="{9D8B030D-6E8A-4147-A177-3AD203B41FA5}">
                      <a16:colId xmlns:a16="http://schemas.microsoft.com/office/drawing/2014/main" val="2115069239"/>
                    </a:ext>
                  </a:extLst>
                </a:gridCol>
              </a:tblGrid>
              <a:tr h="370840">
                <a:tc>
                  <a:txBody>
                    <a:bodyPr/>
                    <a:lstStyle/>
                    <a:p>
                      <a:pPr rtl="1"/>
                      <a:endParaRPr lang="he-IL" dirty="0"/>
                    </a:p>
                  </a:txBody>
                  <a:tcPr/>
                </a:tc>
                <a:tc>
                  <a:txBody>
                    <a:bodyPr/>
                    <a:lstStyle/>
                    <a:p>
                      <a:pPr algn="ctr" rtl="1"/>
                      <a:r>
                        <a:rPr lang="he-IL" dirty="0"/>
                        <a:t>ציון ממוצע 2/23</a:t>
                      </a:r>
                    </a:p>
                  </a:txBody>
                  <a:tcPr/>
                </a:tc>
                <a:tc>
                  <a:txBody>
                    <a:bodyPr/>
                    <a:lstStyle/>
                    <a:p>
                      <a:pPr algn="ctr" rtl="1"/>
                      <a:r>
                        <a:rPr lang="he-IL" dirty="0"/>
                        <a:t>ציון ממוצע</a:t>
                      </a:r>
                    </a:p>
                    <a:p>
                      <a:pPr algn="ctr" rtl="1"/>
                      <a:r>
                        <a:rPr lang="he-IL" dirty="0"/>
                        <a:t>12/23</a:t>
                      </a:r>
                    </a:p>
                  </a:txBody>
                  <a:tcPr/>
                </a:tc>
                <a:tc>
                  <a:txBody>
                    <a:bodyPr/>
                    <a:lstStyle/>
                    <a:p>
                      <a:pPr algn="ctr" rtl="1"/>
                      <a:r>
                        <a:rPr lang="he-IL" dirty="0"/>
                        <a:t>מספר משיבים 2/23</a:t>
                      </a:r>
                    </a:p>
                  </a:txBody>
                  <a:tcPr/>
                </a:tc>
                <a:tc>
                  <a:txBody>
                    <a:bodyPr/>
                    <a:lstStyle/>
                    <a:p>
                      <a:pPr algn="ctr" rtl="1"/>
                      <a:r>
                        <a:rPr lang="he-IL" dirty="0"/>
                        <a:t>מספר משיבים 12/23</a:t>
                      </a:r>
                    </a:p>
                  </a:txBody>
                  <a:tcPr/>
                </a:tc>
                <a:extLst>
                  <a:ext uri="{0D108BD9-81ED-4DB2-BD59-A6C34878D82A}">
                    <a16:rowId xmlns:a16="http://schemas.microsoft.com/office/drawing/2014/main" val="1296223301"/>
                  </a:ext>
                </a:extLst>
              </a:tr>
              <a:tr h="370840">
                <a:tc>
                  <a:txBody>
                    <a:bodyPr/>
                    <a:lstStyle/>
                    <a:p>
                      <a:pPr algn="r" rtl="1"/>
                      <a:r>
                        <a:rPr lang="he-IL" b="1" dirty="0"/>
                        <a:t>ניקיון שטחים ציבוריים</a:t>
                      </a:r>
                    </a:p>
                  </a:txBody>
                  <a:tcPr/>
                </a:tc>
                <a:tc>
                  <a:txBody>
                    <a:bodyPr/>
                    <a:lstStyle/>
                    <a:p>
                      <a:pPr algn="ctr" rtl="1"/>
                      <a:r>
                        <a:rPr lang="he-IL" b="1" dirty="0"/>
                        <a:t>2.95</a:t>
                      </a:r>
                    </a:p>
                  </a:txBody>
                  <a:tcPr/>
                </a:tc>
                <a:tc>
                  <a:txBody>
                    <a:bodyPr/>
                    <a:lstStyle/>
                    <a:p>
                      <a:pPr algn="ctr" rtl="1"/>
                      <a:r>
                        <a:rPr lang="he-IL" b="1" dirty="0"/>
                        <a:t>2.95</a:t>
                      </a:r>
                    </a:p>
                  </a:txBody>
                  <a:tcPr/>
                </a:tc>
                <a:tc>
                  <a:txBody>
                    <a:bodyPr/>
                    <a:lstStyle/>
                    <a:p>
                      <a:pPr algn="ctr" rtl="1"/>
                      <a:r>
                        <a:rPr lang="he-IL" b="1" dirty="0"/>
                        <a:t>210</a:t>
                      </a:r>
                    </a:p>
                  </a:txBody>
                  <a:tcPr/>
                </a:tc>
                <a:tc>
                  <a:txBody>
                    <a:bodyPr/>
                    <a:lstStyle/>
                    <a:p>
                      <a:pPr algn="ctr" rtl="1"/>
                      <a:r>
                        <a:rPr lang="he-IL" b="1" dirty="0"/>
                        <a:t>172</a:t>
                      </a:r>
                    </a:p>
                  </a:txBody>
                  <a:tcPr/>
                </a:tc>
                <a:extLst>
                  <a:ext uri="{0D108BD9-81ED-4DB2-BD59-A6C34878D82A}">
                    <a16:rowId xmlns:a16="http://schemas.microsoft.com/office/drawing/2014/main" val="451898237"/>
                  </a:ext>
                </a:extLst>
              </a:tr>
              <a:tr h="370840">
                <a:tc>
                  <a:txBody>
                    <a:bodyPr/>
                    <a:lstStyle/>
                    <a:p>
                      <a:pPr algn="r" rtl="1"/>
                      <a:r>
                        <a:rPr lang="he-IL" b="1" dirty="0"/>
                        <a:t>גינון </a:t>
                      </a:r>
                      <a:r>
                        <a:rPr lang="he-IL" b="1" dirty="0" err="1"/>
                        <a:t>וניראות</a:t>
                      </a:r>
                      <a:r>
                        <a:rPr lang="he-IL" b="1" dirty="0"/>
                        <a:t> הגינה</a:t>
                      </a:r>
                    </a:p>
                  </a:txBody>
                  <a:tcPr/>
                </a:tc>
                <a:tc>
                  <a:txBody>
                    <a:bodyPr/>
                    <a:lstStyle/>
                    <a:p>
                      <a:pPr algn="ctr" rtl="1"/>
                      <a:r>
                        <a:rPr lang="he-IL" b="1" dirty="0"/>
                        <a:t>2.86</a:t>
                      </a:r>
                    </a:p>
                  </a:txBody>
                  <a:tcPr/>
                </a:tc>
                <a:tc>
                  <a:txBody>
                    <a:bodyPr/>
                    <a:lstStyle/>
                    <a:p>
                      <a:pPr algn="ctr" rtl="1"/>
                      <a:r>
                        <a:rPr lang="he-IL" b="1" dirty="0"/>
                        <a:t>3.29</a:t>
                      </a:r>
                    </a:p>
                  </a:txBody>
                  <a:tcPr/>
                </a:tc>
                <a:tc>
                  <a:txBody>
                    <a:bodyPr/>
                    <a:lstStyle/>
                    <a:p>
                      <a:pPr algn="ctr" rtl="1"/>
                      <a:r>
                        <a:rPr lang="he-IL" b="1" dirty="0"/>
                        <a:t>207</a:t>
                      </a:r>
                    </a:p>
                  </a:txBody>
                  <a:tcPr/>
                </a:tc>
                <a:tc>
                  <a:txBody>
                    <a:bodyPr/>
                    <a:lstStyle/>
                    <a:p>
                      <a:pPr algn="ctr" rtl="1"/>
                      <a:r>
                        <a:rPr lang="he-IL" b="1" dirty="0"/>
                        <a:t>168</a:t>
                      </a:r>
                    </a:p>
                  </a:txBody>
                  <a:tcPr/>
                </a:tc>
                <a:extLst>
                  <a:ext uri="{0D108BD9-81ED-4DB2-BD59-A6C34878D82A}">
                    <a16:rowId xmlns:a16="http://schemas.microsoft.com/office/drawing/2014/main" val="2180017564"/>
                  </a:ext>
                </a:extLst>
              </a:tr>
              <a:tr h="0">
                <a:tc>
                  <a:txBody>
                    <a:bodyPr/>
                    <a:lstStyle/>
                    <a:p>
                      <a:pPr algn="r" rtl="1"/>
                      <a:r>
                        <a:rPr lang="he-IL" b="1" dirty="0"/>
                        <a:t>חוגים- במידה והינך </a:t>
                      </a:r>
                      <a:r>
                        <a:rPr lang="he-IL" b="1" dirty="0" err="1"/>
                        <a:t>משתתפ</a:t>
                      </a:r>
                      <a:r>
                        <a:rPr lang="he-IL" b="1" dirty="0"/>
                        <a:t>/ת</a:t>
                      </a:r>
                    </a:p>
                  </a:txBody>
                  <a:tcPr/>
                </a:tc>
                <a:tc>
                  <a:txBody>
                    <a:bodyPr/>
                    <a:lstStyle/>
                    <a:p>
                      <a:pPr algn="ctr" rtl="1"/>
                      <a:r>
                        <a:rPr lang="he-IL" b="1" dirty="0"/>
                        <a:t>3.44</a:t>
                      </a:r>
                    </a:p>
                  </a:txBody>
                  <a:tcPr/>
                </a:tc>
                <a:tc>
                  <a:txBody>
                    <a:bodyPr/>
                    <a:lstStyle/>
                    <a:p>
                      <a:pPr algn="ctr" rtl="1"/>
                      <a:r>
                        <a:rPr lang="he-IL" b="1" dirty="0"/>
                        <a:t>3.53</a:t>
                      </a:r>
                    </a:p>
                  </a:txBody>
                  <a:tcPr/>
                </a:tc>
                <a:tc>
                  <a:txBody>
                    <a:bodyPr/>
                    <a:lstStyle/>
                    <a:p>
                      <a:pPr algn="ctr" rtl="1"/>
                      <a:r>
                        <a:rPr lang="he-IL" b="1" dirty="0"/>
                        <a:t>101</a:t>
                      </a:r>
                    </a:p>
                  </a:txBody>
                  <a:tcPr/>
                </a:tc>
                <a:tc>
                  <a:txBody>
                    <a:bodyPr/>
                    <a:lstStyle/>
                    <a:p>
                      <a:pPr algn="ctr" rtl="1"/>
                      <a:r>
                        <a:rPr lang="he-IL" b="1" dirty="0"/>
                        <a:t>97</a:t>
                      </a:r>
                    </a:p>
                  </a:txBody>
                  <a:tcPr/>
                </a:tc>
                <a:extLst>
                  <a:ext uri="{0D108BD9-81ED-4DB2-BD59-A6C34878D82A}">
                    <a16:rowId xmlns:a16="http://schemas.microsoft.com/office/drawing/2014/main" val="28976208"/>
                  </a:ext>
                </a:extLst>
              </a:tr>
              <a:tr h="370840">
                <a:tc>
                  <a:txBody>
                    <a:bodyPr/>
                    <a:lstStyle/>
                    <a:p>
                      <a:pPr algn="r" rtl="1"/>
                      <a:r>
                        <a:rPr lang="he-IL" b="1" dirty="0"/>
                        <a:t>מועדון- במידה והינך משתמש/ת חדר כושר/ בריכה</a:t>
                      </a:r>
                    </a:p>
                  </a:txBody>
                  <a:tcPr/>
                </a:tc>
                <a:tc>
                  <a:txBody>
                    <a:bodyPr/>
                    <a:lstStyle/>
                    <a:p>
                      <a:pPr algn="ctr" rtl="1"/>
                      <a:r>
                        <a:rPr lang="he-IL" b="1" dirty="0"/>
                        <a:t>3.26</a:t>
                      </a:r>
                    </a:p>
                  </a:txBody>
                  <a:tcPr/>
                </a:tc>
                <a:tc>
                  <a:txBody>
                    <a:bodyPr/>
                    <a:lstStyle/>
                    <a:p>
                      <a:pPr algn="ctr" rtl="1"/>
                      <a:r>
                        <a:rPr lang="he-IL" b="1" dirty="0"/>
                        <a:t>3.24</a:t>
                      </a:r>
                    </a:p>
                  </a:txBody>
                  <a:tcPr/>
                </a:tc>
                <a:tc>
                  <a:txBody>
                    <a:bodyPr/>
                    <a:lstStyle/>
                    <a:p>
                      <a:pPr algn="ctr" rtl="1"/>
                      <a:r>
                        <a:rPr lang="he-IL" b="1" dirty="0"/>
                        <a:t>168</a:t>
                      </a:r>
                    </a:p>
                  </a:txBody>
                  <a:tcPr/>
                </a:tc>
                <a:tc>
                  <a:txBody>
                    <a:bodyPr/>
                    <a:lstStyle/>
                    <a:p>
                      <a:pPr algn="ctr" rtl="1"/>
                      <a:r>
                        <a:rPr lang="he-IL" b="1" dirty="0"/>
                        <a:t>136</a:t>
                      </a:r>
                    </a:p>
                  </a:txBody>
                  <a:tcPr/>
                </a:tc>
                <a:extLst>
                  <a:ext uri="{0D108BD9-81ED-4DB2-BD59-A6C34878D82A}">
                    <a16:rowId xmlns:a16="http://schemas.microsoft.com/office/drawing/2014/main" val="4210986684"/>
                  </a:ext>
                </a:extLst>
              </a:tr>
            </a:tbl>
          </a:graphicData>
        </a:graphic>
      </p:graphicFrame>
      <p:sp>
        <p:nvSpPr>
          <p:cNvPr id="5" name="Slide Number Placeholder 4">
            <a:extLst>
              <a:ext uri="{FF2B5EF4-FFF2-40B4-BE49-F238E27FC236}">
                <a16:creationId xmlns:a16="http://schemas.microsoft.com/office/drawing/2014/main" id="{858AA008-1A7F-9370-F39D-6589F9698D48}"/>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A5AA7FE8-D1D2-416A-A968-3AC6B47835B8}" type="slidenum">
              <a:rPr kumimoji="0" lang="en-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I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DC90DF2-0D27-8691-A547-95F9366588E3}"/>
              </a:ext>
            </a:extLst>
          </p:cNvPr>
          <p:cNvPicPr>
            <a:picLocks noChangeAspect="1"/>
          </p:cNvPicPr>
          <p:nvPr/>
        </p:nvPicPr>
        <p:blipFill>
          <a:blip r:embed="rId2"/>
          <a:stretch>
            <a:fillRect/>
          </a:stretch>
        </p:blipFill>
        <p:spPr>
          <a:xfrm>
            <a:off x="931576" y="5822725"/>
            <a:ext cx="2200847" cy="823031"/>
          </a:xfrm>
          <a:prstGeom prst="rect">
            <a:avLst/>
          </a:prstGeom>
        </p:spPr>
      </p:pic>
      <p:graphicFrame>
        <p:nvGraphicFramePr>
          <p:cNvPr id="3" name="Table 6">
            <a:extLst>
              <a:ext uri="{FF2B5EF4-FFF2-40B4-BE49-F238E27FC236}">
                <a16:creationId xmlns:a16="http://schemas.microsoft.com/office/drawing/2014/main" id="{55877FA2-3D07-68CD-F382-04E3E7D0EEC1}"/>
              </a:ext>
            </a:extLst>
          </p:cNvPr>
          <p:cNvGraphicFramePr>
            <a:graphicFrameLocks/>
          </p:cNvGraphicFramePr>
          <p:nvPr/>
        </p:nvGraphicFramePr>
        <p:xfrm>
          <a:off x="286361" y="3665275"/>
          <a:ext cx="11552091" cy="2102702"/>
        </p:xfrm>
        <a:graphic>
          <a:graphicData uri="http://schemas.openxmlformats.org/drawingml/2006/table">
            <a:tbl>
              <a:tblPr rtl="1" firstRow="1" bandRow="1">
                <a:tableStyleId>{5C22544A-7EE6-4342-B048-85BDC9FD1C3A}</a:tableStyleId>
              </a:tblPr>
              <a:tblGrid>
                <a:gridCol w="5360861">
                  <a:extLst>
                    <a:ext uri="{9D8B030D-6E8A-4147-A177-3AD203B41FA5}">
                      <a16:colId xmlns:a16="http://schemas.microsoft.com/office/drawing/2014/main" val="3400917131"/>
                    </a:ext>
                  </a:extLst>
                </a:gridCol>
                <a:gridCol w="1520329">
                  <a:extLst>
                    <a:ext uri="{9D8B030D-6E8A-4147-A177-3AD203B41FA5}">
                      <a16:colId xmlns:a16="http://schemas.microsoft.com/office/drawing/2014/main" val="2310987205"/>
                    </a:ext>
                  </a:extLst>
                </a:gridCol>
                <a:gridCol w="1520329">
                  <a:extLst>
                    <a:ext uri="{9D8B030D-6E8A-4147-A177-3AD203B41FA5}">
                      <a16:colId xmlns:a16="http://schemas.microsoft.com/office/drawing/2014/main" val="1841155980"/>
                    </a:ext>
                  </a:extLst>
                </a:gridCol>
                <a:gridCol w="2100381">
                  <a:extLst>
                    <a:ext uri="{9D8B030D-6E8A-4147-A177-3AD203B41FA5}">
                      <a16:colId xmlns:a16="http://schemas.microsoft.com/office/drawing/2014/main" val="2194305796"/>
                    </a:ext>
                  </a:extLst>
                </a:gridCol>
                <a:gridCol w="1050191">
                  <a:extLst>
                    <a:ext uri="{9D8B030D-6E8A-4147-A177-3AD203B41FA5}">
                      <a16:colId xmlns:a16="http://schemas.microsoft.com/office/drawing/2014/main" val="2115069239"/>
                    </a:ext>
                  </a:extLst>
                </a:gridCol>
              </a:tblGrid>
              <a:tr h="517742">
                <a:tc>
                  <a:txBody>
                    <a:bodyPr/>
                    <a:lstStyle/>
                    <a:p>
                      <a:pPr algn="ctr" rtl="1"/>
                      <a:r>
                        <a:rPr lang="he-IL" dirty="0"/>
                        <a:t>שינוי יחסי</a:t>
                      </a:r>
                    </a:p>
                  </a:txBody>
                  <a:tcPr>
                    <a:solidFill>
                      <a:srgbClr val="00B0F0"/>
                    </a:solidFill>
                  </a:tcPr>
                </a:tc>
                <a:tc>
                  <a:txBody>
                    <a:bodyPr/>
                    <a:lstStyle/>
                    <a:p>
                      <a:pPr algn="ctr" rtl="1"/>
                      <a:r>
                        <a:rPr lang="he-IL" dirty="0"/>
                        <a:t>מורגש שיפור</a:t>
                      </a:r>
                    </a:p>
                  </a:txBody>
                  <a:tcPr>
                    <a:solidFill>
                      <a:srgbClr val="00B0F0"/>
                    </a:solidFill>
                  </a:tcPr>
                </a:tc>
                <a:tc>
                  <a:txBody>
                    <a:bodyPr/>
                    <a:lstStyle/>
                    <a:p>
                      <a:pPr algn="ctr" rtl="1"/>
                      <a:r>
                        <a:rPr lang="he-IL" dirty="0"/>
                        <a:t>ללא שינוי</a:t>
                      </a:r>
                    </a:p>
                  </a:txBody>
                  <a:tcPr>
                    <a:solidFill>
                      <a:srgbClr val="00B0F0"/>
                    </a:solidFill>
                  </a:tcPr>
                </a:tc>
                <a:tc>
                  <a:txBody>
                    <a:bodyPr/>
                    <a:lstStyle/>
                    <a:p>
                      <a:pPr algn="ctr" rtl="1"/>
                      <a:r>
                        <a:rPr lang="he-IL" dirty="0"/>
                        <a:t>יש הרעה</a:t>
                      </a:r>
                    </a:p>
                  </a:txBody>
                  <a:tcPr>
                    <a:solidFill>
                      <a:srgbClr val="00B0F0"/>
                    </a:solidFill>
                  </a:tcPr>
                </a:tc>
                <a:tc>
                  <a:txBody>
                    <a:bodyPr/>
                    <a:lstStyle/>
                    <a:p>
                      <a:pPr algn="ctr" rtl="1"/>
                      <a:r>
                        <a:rPr lang="en-US" sz="2000" b="1" dirty="0">
                          <a:effectLst>
                            <a:outerShdw blurRad="38100" dist="38100" dir="2700000" algn="tl">
                              <a:srgbClr val="000000">
                                <a:alpha val="43137"/>
                              </a:srgbClr>
                            </a:outerShdw>
                          </a:effectLst>
                        </a:rPr>
                        <a:t>NPS</a:t>
                      </a:r>
                      <a:endParaRPr lang="he-IL" sz="2000" b="1" dirty="0">
                        <a:effectLst>
                          <a:outerShdw blurRad="38100" dist="38100" dir="2700000" algn="tl">
                            <a:srgbClr val="000000">
                              <a:alpha val="43137"/>
                            </a:srgbClr>
                          </a:outerShdw>
                        </a:effectLst>
                      </a:endParaRPr>
                    </a:p>
                  </a:txBody>
                  <a:tcPr>
                    <a:solidFill>
                      <a:srgbClr val="00B0F0"/>
                    </a:solidFill>
                  </a:tcPr>
                </a:tc>
                <a:extLst>
                  <a:ext uri="{0D108BD9-81ED-4DB2-BD59-A6C34878D82A}">
                    <a16:rowId xmlns:a16="http://schemas.microsoft.com/office/drawing/2014/main" val="1296223301"/>
                  </a:ext>
                </a:extLst>
              </a:tr>
              <a:tr h="370840">
                <a:tc>
                  <a:txBody>
                    <a:bodyPr/>
                    <a:lstStyle/>
                    <a:p>
                      <a:pPr algn="r" rtl="1"/>
                      <a:r>
                        <a:rPr lang="he-IL" b="1" dirty="0"/>
                        <a:t>ניקיון שטחים ציבוריים</a:t>
                      </a:r>
                    </a:p>
                  </a:txBody>
                  <a:tcPr/>
                </a:tc>
                <a:tc>
                  <a:txBody>
                    <a:bodyPr/>
                    <a:lstStyle/>
                    <a:p>
                      <a:pPr algn="ctr" rtl="1"/>
                      <a:r>
                        <a:rPr lang="en-US" b="1" dirty="0"/>
                        <a:t>63</a:t>
                      </a:r>
                      <a:endParaRPr lang="he-IL" b="1" dirty="0"/>
                    </a:p>
                  </a:txBody>
                  <a:tcPr/>
                </a:tc>
                <a:tc>
                  <a:txBody>
                    <a:bodyPr/>
                    <a:lstStyle/>
                    <a:p>
                      <a:pPr algn="ctr" rtl="1"/>
                      <a:r>
                        <a:rPr lang="en-US" b="1" dirty="0"/>
                        <a:t>91</a:t>
                      </a:r>
                      <a:endParaRPr lang="he-IL" b="1" dirty="0"/>
                    </a:p>
                  </a:txBody>
                  <a:tcPr/>
                </a:tc>
                <a:tc>
                  <a:txBody>
                    <a:bodyPr/>
                    <a:lstStyle/>
                    <a:p>
                      <a:pPr algn="ctr" rtl="1"/>
                      <a:r>
                        <a:rPr lang="en-US" b="1" dirty="0"/>
                        <a:t>13</a:t>
                      </a:r>
                      <a:endParaRPr lang="he-IL" b="1" dirty="0"/>
                    </a:p>
                  </a:txBody>
                  <a:tcPr/>
                </a:tc>
                <a:tc>
                  <a:txBody>
                    <a:bodyPr/>
                    <a:lstStyle/>
                    <a:p>
                      <a:pPr algn="ctr" rtl="1"/>
                      <a:r>
                        <a:rPr lang="he-IL" sz="2000" b="1" dirty="0">
                          <a:effectLst>
                            <a:outerShdw blurRad="38100" dist="38100" dir="2700000" algn="tl">
                              <a:srgbClr val="000000">
                                <a:alpha val="43137"/>
                              </a:srgbClr>
                            </a:outerShdw>
                          </a:effectLst>
                        </a:rPr>
                        <a:t>30%</a:t>
                      </a:r>
                    </a:p>
                  </a:txBody>
                  <a:tcPr/>
                </a:tc>
                <a:extLst>
                  <a:ext uri="{0D108BD9-81ED-4DB2-BD59-A6C34878D82A}">
                    <a16:rowId xmlns:a16="http://schemas.microsoft.com/office/drawing/2014/main" val="451898237"/>
                  </a:ext>
                </a:extLst>
              </a:tr>
              <a:tr h="370840">
                <a:tc>
                  <a:txBody>
                    <a:bodyPr/>
                    <a:lstStyle/>
                    <a:p>
                      <a:pPr algn="r" rtl="1"/>
                      <a:r>
                        <a:rPr lang="he-IL" b="1" dirty="0"/>
                        <a:t>גינון </a:t>
                      </a:r>
                      <a:r>
                        <a:rPr lang="he-IL" b="1" dirty="0" err="1"/>
                        <a:t>וניראות</a:t>
                      </a:r>
                      <a:r>
                        <a:rPr lang="he-IL" b="1" dirty="0"/>
                        <a:t> הגינה</a:t>
                      </a:r>
                    </a:p>
                  </a:txBody>
                  <a:tcPr/>
                </a:tc>
                <a:tc>
                  <a:txBody>
                    <a:bodyPr/>
                    <a:lstStyle/>
                    <a:p>
                      <a:pPr algn="ctr" rtl="1"/>
                      <a:r>
                        <a:rPr lang="he-IL" b="1" dirty="0"/>
                        <a:t>89</a:t>
                      </a:r>
                    </a:p>
                  </a:txBody>
                  <a:tcPr/>
                </a:tc>
                <a:tc>
                  <a:txBody>
                    <a:bodyPr/>
                    <a:lstStyle/>
                    <a:p>
                      <a:pPr algn="ctr" rtl="1"/>
                      <a:r>
                        <a:rPr lang="he-IL" b="1" dirty="0"/>
                        <a:t>67</a:t>
                      </a:r>
                    </a:p>
                  </a:txBody>
                  <a:tcPr/>
                </a:tc>
                <a:tc>
                  <a:txBody>
                    <a:bodyPr/>
                    <a:lstStyle/>
                    <a:p>
                      <a:pPr algn="ctr" rtl="1"/>
                      <a:r>
                        <a:rPr lang="he-IL" b="1" dirty="0"/>
                        <a:t>7</a:t>
                      </a:r>
                    </a:p>
                  </a:txBody>
                  <a:tcPr/>
                </a:tc>
                <a:tc>
                  <a:txBody>
                    <a:bodyPr/>
                    <a:lstStyle/>
                    <a:p>
                      <a:pPr algn="ctr" rtl="1"/>
                      <a:r>
                        <a:rPr lang="he-IL" sz="2000" b="1" dirty="0">
                          <a:effectLst>
                            <a:outerShdw blurRad="38100" dist="38100" dir="2700000" algn="tl">
                              <a:srgbClr val="000000">
                                <a:alpha val="43137"/>
                              </a:srgbClr>
                            </a:outerShdw>
                          </a:effectLst>
                        </a:rPr>
                        <a:t>50%</a:t>
                      </a:r>
                    </a:p>
                  </a:txBody>
                  <a:tcPr/>
                </a:tc>
                <a:extLst>
                  <a:ext uri="{0D108BD9-81ED-4DB2-BD59-A6C34878D82A}">
                    <a16:rowId xmlns:a16="http://schemas.microsoft.com/office/drawing/2014/main" val="2180017564"/>
                  </a:ext>
                </a:extLst>
              </a:tr>
              <a:tr h="370840">
                <a:tc>
                  <a:txBody>
                    <a:bodyPr/>
                    <a:lstStyle/>
                    <a:p>
                      <a:pPr algn="r" rtl="1"/>
                      <a:r>
                        <a:rPr lang="he-IL" b="1" dirty="0"/>
                        <a:t>חוגים- במידה והינך </a:t>
                      </a:r>
                      <a:r>
                        <a:rPr lang="he-IL" b="1" dirty="0" err="1"/>
                        <a:t>משתתפ</a:t>
                      </a:r>
                      <a:r>
                        <a:rPr lang="he-IL" b="1" dirty="0"/>
                        <a:t>/ת</a:t>
                      </a:r>
                    </a:p>
                  </a:txBody>
                  <a:tcPr/>
                </a:tc>
                <a:tc>
                  <a:txBody>
                    <a:bodyPr/>
                    <a:lstStyle/>
                    <a:p>
                      <a:pPr algn="ctr" rtl="1"/>
                      <a:r>
                        <a:rPr lang="he-IL" b="1" dirty="0"/>
                        <a:t>38</a:t>
                      </a:r>
                    </a:p>
                  </a:txBody>
                  <a:tcPr/>
                </a:tc>
                <a:tc>
                  <a:txBody>
                    <a:bodyPr/>
                    <a:lstStyle/>
                    <a:p>
                      <a:pPr algn="ctr" rtl="1"/>
                      <a:r>
                        <a:rPr lang="he-IL" b="1" dirty="0"/>
                        <a:t>65</a:t>
                      </a:r>
                    </a:p>
                  </a:txBody>
                  <a:tcPr/>
                </a:tc>
                <a:tc>
                  <a:txBody>
                    <a:bodyPr/>
                    <a:lstStyle/>
                    <a:p>
                      <a:pPr algn="ctr" rtl="1"/>
                      <a:r>
                        <a:rPr lang="he-IL" b="1" dirty="0"/>
                        <a:t>2</a:t>
                      </a:r>
                    </a:p>
                  </a:txBody>
                  <a:tcPr/>
                </a:tc>
                <a:tc>
                  <a:txBody>
                    <a:bodyPr/>
                    <a:lstStyle/>
                    <a:p>
                      <a:pPr algn="ctr" rtl="1"/>
                      <a:r>
                        <a:rPr lang="he-IL" sz="2000" b="1" dirty="0">
                          <a:effectLst>
                            <a:outerShdw blurRad="38100" dist="38100" dir="2700000" algn="tl">
                              <a:srgbClr val="000000">
                                <a:alpha val="43137"/>
                              </a:srgbClr>
                            </a:outerShdw>
                          </a:effectLst>
                        </a:rPr>
                        <a:t>34%</a:t>
                      </a:r>
                    </a:p>
                  </a:txBody>
                  <a:tcPr/>
                </a:tc>
                <a:extLst>
                  <a:ext uri="{0D108BD9-81ED-4DB2-BD59-A6C34878D82A}">
                    <a16:rowId xmlns:a16="http://schemas.microsoft.com/office/drawing/2014/main" val="28976208"/>
                  </a:ext>
                </a:extLst>
              </a:tr>
              <a:tr h="370840">
                <a:tc>
                  <a:txBody>
                    <a:bodyPr/>
                    <a:lstStyle/>
                    <a:p>
                      <a:pPr algn="r" rtl="1"/>
                      <a:r>
                        <a:rPr lang="he-IL" b="1" dirty="0"/>
                        <a:t>מועדון- במידה והינך משתמש/ת חדר כושר/ בריכה</a:t>
                      </a:r>
                    </a:p>
                  </a:txBody>
                  <a:tcPr/>
                </a:tc>
                <a:tc>
                  <a:txBody>
                    <a:bodyPr/>
                    <a:lstStyle/>
                    <a:p>
                      <a:pPr algn="ctr" rtl="1"/>
                      <a:r>
                        <a:rPr lang="he-IL" b="1" dirty="0"/>
                        <a:t>30</a:t>
                      </a:r>
                    </a:p>
                  </a:txBody>
                  <a:tcPr/>
                </a:tc>
                <a:tc>
                  <a:txBody>
                    <a:bodyPr/>
                    <a:lstStyle/>
                    <a:p>
                      <a:pPr algn="ctr" rtl="1"/>
                      <a:r>
                        <a:rPr lang="he-IL" b="1" dirty="0"/>
                        <a:t>99</a:t>
                      </a:r>
                    </a:p>
                  </a:txBody>
                  <a:tcPr/>
                </a:tc>
                <a:tc>
                  <a:txBody>
                    <a:bodyPr/>
                    <a:lstStyle/>
                    <a:p>
                      <a:pPr algn="ctr" rtl="1"/>
                      <a:r>
                        <a:rPr lang="he-IL" b="1" dirty="0"/>
                        <a:t>5</a:t>
                      </a:r>
                    </a:p>
                  </a:txBody>
                  <a:tcPr/>
                </a:tc>
                <a:tc>
                  <a:txBody>
                    <a:bodyPr/>
                    <a:lstStyle/>
                    <a:p>
                      <a:pPr algn="ctr" rtl="1"/>
                      <a:r>
                        <a:rPr lang="he-IL" sz="2000" b="1" dirty="0">
                          <a:effectLst>
                            <a:outerShdw blurRad="38100" dist="38100" dir="2700000" algn="tl">
                              <a:srgbClr val="000000">
                                <a:alpha val="43137"/>
                              </a:srgbClr>
                            </a:outerShdw>
                          </a:effectLst>
                        </a:rPr>
                        <a:t>19%</a:t>
                      </a:r>
                    </a:p>
                  </a:txBody>
                  <a:tcPr/>
                </a:tc>
                <a:extLst>
                  <a:ext uri="{0D108BD9-81ED-4DB2-BD59-A6C34878D82A}">
                    <a16:rowId xmlns:a16="http://schemas.microsoft.com/office/drawing/2014/main" val="4210986684"/>
                  </a:ext>
                </a:extLst>
              </a:tr>
            </a:tbl>
          </a:graphicData>
        </a:graphic>
      </p:graphicFrame>
    </p:spTree>
    <p:extLst>
      <p:ext uri="{BB962C8B-B14F-4D97-AF65-F5344CB8AC3E}">
        <p14:creationId xmlns:p14="http://schemas.microsoft.com/office/powerpoint/2010/main" val="2469818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875" row="6">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C835998B-7717-4AEE-9F90-288C3ED81C81}">
  <we:reference id="wa104381063" version="1.0.0.1" store="en-US" storeType="OMEX"/>
  <we:alternateReferences>
    <we:reference id="wa104381063" version="1.0.0.1"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0E86B35D392967448FEB21EBF62B0558" ma:contentTypeVersion="17" ma:contentTypeDescription="צור מסמך חדש." ma:contentTypeScope="" ma:versionID="1ed0308e7c2a962b35ef335fd95c3614">
  <xsd:schema xmlns:xsd="http://www.w3.org/2001/XMLSchema" xmlns:xs="http://www.w3.org/2001/XMLSchema" xmlns:p="http://schemas.microsoft.com/office/2006/metadata/properties" xmlns:ns2="c33c294b-a23b-4ee4-ac42-b1c29260b970" xmlns:ns3="0014e91f-4419-4486-af4e-1339f9a77483" targetNamespace="http://schemas.microsoft.com/office/2006/metadata/properties" ma:root="true" ma:fieldsID="2ae8972d8a40ee60990e6fb9baaac34d" ns2:_="" ns3:_="">
    <xsd:import namespace="c33c294b-a23b-4ee4-ac42-b1c29260b970"/>
    <xsd:import namespace="0014e91f-4419-4486-af4e-1339f9a7748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_x05ea__x05d0__x05e8__x05d9__x05da_"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3c294b-a23b-4ee4-ac42-b1c29260b970" elementFormDefault="qualified">
    <xsd:import namespace="http://schemas.microsoft.com/office/2006/documentManagement/types"/>
    <xsd:import namespace="http://schemas.microsoft.com/office/infopath/2007/PartnerControls"/>
    <xsd:element name="SharedWithUsers" ma:index="8"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משותף עם פרטים" ma:internalName="SharedWithDetails" ma:readOnly="true">
      <xsd:simpleType>
        <xsd:restriction base="dms:Note">
          <xsd:maxLength value="255"/>
        </xsd:restriction>
      </xsd:simpleType>
    </xsd:element>
    <xsd:element name="TaxCatchAll" ma:index="24" nillable="true" ma:displayName="Taxonomy Catch All Column" ma:hidden="true" ma:list="{68c03c3b-6ec1-4b63-b515-c50e1cac6bf7}" ma:internalName="TaxCatchAll" ma:showField="CatchAllData" ma:web="c33c294b-a23b-4ee4-ac42-b1c29260b97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014e91f-4419-4486-af4e-1339f9a7748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_x05ea__x05d0__x05e8__x05d9__x05da_" ma:index="12" nillable="true" ma:displayName="תאריך" ma:format="DateOnly" ma:internalName="_x05ea__x05d0__x05e8__x05d9__x05da_">
      <xsd:simpleType>
        <xsd:restriction base="dms:DateTim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תגיות תמונה" ma:readOnly="false" ma:fieldId="{5cf76f15-5ced-4ddc-b409-7134ff3c332f}" ma:taxonomyMulti="true" ma:sspId="89010815-487e-4d5f-a22d-07de5aa66f05"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05ea__x05d0__x05e8__x05d9__x05da_ xmlns="0014e91f-4419-4486-af4e-1339f9a77483" xsi:nil="true"/>
    <lcf76f155ced4ddcb4097134ff3c332f xmlns="0014e91f-4419-4486-af4e-1339f9a77483">
      <Terms xmlns="http://schemas.microsoft.com/office/infopath/2007/PartnerControls"/>
    </lcf76f155ced4ddcb4097134ff3c332f>
    <TaxCatchAll xmlns="c33c294b-a23b-4ee4-ac42-b1c29260b970" xsi:nil="true"/>
  </documentManagement>
</p:properties>
</file>

<file path=customXml/itemProps1.xml><?xml version="1.0" encoding="utf-8"?>
<ds:datastoreItem xmlns:ds="http://schemas.openxmlformats.org/officeDocument/2006/customXml" ds:itemID="{EF2EA871-4E2F-4756-958B-F3C690EDE0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3c294b-a23b-4ee4-ac42-b1c29260b970"/>
    <ds:schemaRef ds:uri="0014e91f-4419-4486-af4e-1339f9a774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676B566-D731-4F01-BA3C-9F174CADFC94}">
  <ds:schemaRefs>
    <ds:schemaRef ds:uri="http://schemas.microsoft.com/sharepoint/v3/contenttype/forms"/>
  </ds:schemaRefs>
</ds:datastoreItem>
</file>

<file path=customXml/itemProps3.xml><?xml version="1.0" encoding="utf-8"?>
<ds:datastoreItem xmlns:ds="http://schemas.openxmlformats.org/officeDocument/2006/customXml" ds:itemID="{BA8CF260-24DA-427F-BAB8-A3408F0A802E}">
  <ds:schemaRefs>
    <ds:schemaRef ds:uri="http://purl.org/dc/elements/1.1/"/>
    <ds:schemaRef ds:uri="http://schemas.microsoft.com/office/2006/metadata/properties"/>
    <ds:schemaRef ds:uri="0014e91f-4419-4486-af4e-1339f9a77483"/>
    <ds:schemaRef ds:uri="http://purl.org/dc/terms/"/>
    <ds:schemaRef ds:uri="c33c294b-a23b-4ee4-ac42-b1c29260b970"/>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5975</TotalTime>
  <Words>1172</Words>
  <Application>Microsoft Office PowerPoint</Application>
  <PresentationFormat>מסך רחב</PresentationFormat>
  <Paragraphs>284</Paragraphs>
  <Slides>22</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22</vt:i4>
      </vt:variant>
    </vt:vector>
  </HeadingPairs>
  <TitlesOfParts>
    <vt:vector size="26" baseType="lpstr">
      <vt:lpstr>Arial</vt:lpstr>
      <vt:lpstr>Calibri</vt:lpstr>
      <vt:lpstr>Calibri Light</vt:lpstr>
      <vt:lpstr>Office Theme</vt:lpstr>
      <vt:lpstr>מצגת של PowerPoint‏</vt:lpstr>
      <vt:lpstr>סדר יום- אסיפת בעלי דירות </vt:lpstr>
      <vt:lpstr>מצגת של PowerPoint‏</vt:lpstr>
      <vt:lpstr>סיכום 2023 </vt:lpstr>
      <vt:lpstr>סיכום 2023- המשך </vt:lpstr>
      <vt:lpstr>סיכום 2023- המשך </vt:lpstr>
      <vt:lpstr>מצגת של PowerPoint‏</vt:lpstr>
      <vt:lpstr>ריכוז ממצאים 2/2023 מול 12/2023</vt:lpstr>
      <vt:lpstr>שביעות רצון כללית 1</vt:lpstr>
      <vt:lpstr>שביעות רצון כללית 2</vt:lpstr>
      <vt:lpstr>שביעות רצון כללית 3</vt:lpstr>
      <vt:lpstr>ממצאים</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Gal Sides (Sides)</dc:creator>
  <cp:lastModifiedBy>user user</cp:lastModifiedBy>
  <cp:revision>264</cp:revision>
  <dcterms:created xsi:type="dcterms:W3CDTF">2020-09-21T09:15:39Z</dcterms:created>
  <dcterms:modified xsi:type="dcterms:W3CDTF">2024-12-22T05:36:40Z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17037400</vt:r8>
  </property>
  <property fmtid="{D5CDD505-2E9C-101B-9397-08002B2CF9AE}" pid="3" name="ContentTypeId">
    <vt:lpwstr>0x0101000E86B35D392967448FEB21EBF62B0558</vt:lpwstr>
  </property>
</Properties>
</file>