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omments/modernComment_126_2B3F5306.xml" ContentType="application/vnd.ms-powerpoint.comment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handoutMasterIdLst>
    <p:handoutMasterId r:id="rId23"/>
  </p:handoutMasterIdLst>
  <p:sldIdLst>
    <p:sldId id="273" r:id="rId5"/>
    <p:sldId id="310" r:id="rId6"/>
    <p:sldId id="258" r:id="rId7"/>
    <p:sldId id="299" r:id="rId8"/>
    <p:sldId id="309" r:id="rId9"/>
    <p:sldId id="315" r:id="rId10"/>
    <p:sldId id="322" r:id="rId11"/>
    <p:sldId id="323" r:id="rId12"/>
    <p:sldId id="324" r:id="rId13"/>
    <p:sldId id="312" r:id="rId14"/>
    <p:sldId id="290" r:id="rId15"/>
    <p:sldId id="293" r:id="rId16"/>
    <p:sldId id="294" r:id="rId17"/>
    <p:sldId id="318" r:id="rId18"/>
    <p:sldId id="319" r:id="rId19"/>
    <p:sldId id="295" r:id="rId20"/>
    <p:sldId id="301" r:id="rId21"/>
  </p:sldIdLst>
  <p:sldSz cx="12192000" cy="6858000"/>
  <p:notesSz cx="6881813" cy="10002838"/>
  <p:defaultTextStyle>
    <a:defPPr>
      <a:defRPr lang="aa-E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6E42A35-05D3-A337-6BC6-E561F38EB9D0}" name="eli abramov" initials="" userId="0ca7c02dea14f425" providerId="Windows Liv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Gal Sides (Sides)" initials="GS(" lastIdx="1" clrIdx="0">
    <p:extLst>
      <p:ext uri="{19B8F6BF-5375-455C-9EA6-DF929625EA0E}">
        <p15:presenceInfo xmlns:p15="http://schemas.microsoft.com/office/powerpoint/2012/main" userId="S::gals@sides.co.il::d4a69905-e203-4ba5-bb95-b9c907f803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31C"/>
    <a:srgbClr val="000000"/>
    <a:srgbClr val="4472C4"/>
    <a:srgbClr val="70AD46"/>
    <a:srgbClr val="E6E6E6"/>
    <a:srgbClr val="231707"/>
    <a:srgbClr val="F89E1B"/>
    <a:srgbClr val="28AEE4"/>
    <a:srgbClr val="7F7F7F"/>
    <a:srgbClr val="EE312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556" autoAdjust="0"/>
    <p:restoredTop sz="94660"/>
  </p:normalViewPr>
  <p:slideViewPr>
    <p:cSldViewPr snapToGrid="0">
      <p:cViewPr varScale="1">
        <p:scale>
          <a:sx n="109" d="100"/>
          <a:sy n="109" d="100"/>
        </p:scale>
        <p:origin x="126" y="162"/>
      </p:cViewPr>
      <p:guideLst/>
    </p:cSldViewPr>
  </p:slideViewPr>
  <p:notesTextViewPr>
    <p:cViewPr>
      <p:scale>
        <a:sx n="1" d="1"/>
        <a:sy n="1" d="1"/>
      </p:scale>
      <p:origin x="0" y="0"/>
    </p:cViewPr>
  </p:notesTextViewPr>
  <p:notesViewPr>
    <p:cSldViewPr snapToGrid="0">
      <p:cViewPr varScale="1">
        <p:scale>
          <a:sx n="62" d="100"/>
          <a:sy n="62" d="100"/>
        </p:scale>
        <p:origin x="3163" y="2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s>
</file>

<file path=ppt/comments/modernComment_126_2B3F5306.xml><?xml version="1.0" encoding="utf-8"?>
<p188:cmLst xmlns:a="http://schemas.openxmlformats.org/drawingml/2006/main" xmlns:r="http://schemas.openxmlformats.org/officeDocument/2006/relationships" xmlns:p188="http://schemas.microsoft.com/office/powerpoint/2018/8/main">
  <p188:cm id="{AEEA8112-238B-41D3-B52E-86E8E0967BA9}" authorId="{96E42A35-05D3-A337-6BC6-E561F38EB9D0}" created="2023-12-22T14:27:29.070">
    <ac:txMkLst xmlns:ac="http://schemas.microsoft.com/office/drawing/2013/main/command">
      <pc:docMk xmlns:pc="http://schemas.microsoft.com/office/powerpoint/2013/main/command"/>
      <pc:sldMk xmlns:pc="http://schemas.microsoft.com/office/powerpoint/2013/main/command" cId="725570310" sldId="294"/>
      <ac:spMk id="28" creationId="{D6BD028A-661A-475B-A65A-D60BB1EDE816}"/>
      <ac:txMk cp="46" len="45">
        <ac:context len="468" hash="3069201592"/>
      </ac:txMk>
    </ac:txMkLst>
    <p188:pos x="8500326" y="1133729"/>
    <p188:txBody>
      <a:bodyPr/>
      <a:lstStyle/>
      <a:p>
        <a:r>
          <a:rPr lang="en-IL"/>
          <a:t>זה לא תואם את המספרים בתקציב</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FBCBE66A-F5FC-4897-8A78-0D3E0423D7EC}"/>
              </a:ext>
            </a:extLst>
          </p:cNvPr>
          <p:cNvSpPr>
            <a:spLocks noGrp="1"/>
          </p:cNvSpPr>
          <p:nvPr>
            <p:ph type="hdr" sz="quarter"/>
          </p:nvPr>
        </p:nvSpPr>
        <p:spPr>
          <a:xfrm>
            <a:off x="0" y="0"/>
            <a:ext cx="2982119" cy="501879"/>
          </a:xfrm>
          <a:prstGeom prst="rect">
            <a:avLst/>
          </a:prstGeom>
        </p:spPr>
        <p:txBody>
          <a:bodyPr vert="horz" lIns="96478" tIns="48239" rIns="96478" bIns="48239" rtlCol="0"/>
          <a:lstStyle>
            <a:lvl1pPr algn="l">
              <a:defRPr sz="1300"/>
            </a:lvl1pPr>
          </a:lstStyle>
          <a:p>
            <a:endParaRPr lang="aa-ET"/>
          </a:p>
        </p:txBody>
      </p:sp>
      <p:sp>
        <p:nvSpPr>
          <p:cNvPr id="3" name="Date Placeholder 2">
            <a:extLst>
              <a:ext uri="{FF2B5EF4-FFF2-40B4-BE49-F238E27FC236}">
                <a16:creationId xmlns:a16="http://schemas.microsoft.com/office/drawing/2014/main" xmlns="" id="{035E2683-0623-4A63-870D-581D79559B40}"/>
              </a:ext>
            </a:extLst>
          </p:cNvPr>
          <p:cNvSpPr>
            <a:spLocks noGrp="1"/>
          </p:cNvSpPr>
          <p:nvPr>
            <p:ph type="dt" sz="quarter" idx="1"/>
          </p:nvPr>
        </p:nvSpPr>
        <p:spPr>
          <a:xfrm>
            <a:off x="3898102" y="0"/>
            <a:ext cx="2982119" cy="501879"/>
          </a:xfrm>
          <a:prstGeom prst="rect">
            <a:avLst/>
          </a:prstGeom>
        </p:spPr>
        <p:txBody>
          <a:bodyPr vert="horz" lIns="96478" tIns="48239" rIns="96478" bIns="48239" rtlCol="0"/>
          <a:lstStyle>
            <a:lvl1pPr algn="r">
              <a:defRPr sz="1300"/>
            </a:lvl1pPr>
          </a:lstStyle>
          <a:p>
            <a:fld id="{081DA8C8-DDC8-4323-A703-0E2676B67CD8}" type="datetimeFigureOut">
              <a:rPr lang="aa-ET" smtClean="0"/>
              <a:t>28/12/2024</a:t>
            </a:fld>
            <a:endParaRPr lang="aa-ET"/>
          </a:p>
        </p:txBody>
      </p:sp>
      <p:sp>
        <p:nvSpPr>
          <p:cNvPr id="4" name="Footer Placeholder 3">
            <a:extLst>
              <a:ext uri="{FF2B5EF4-FFF2-40B4-BE49-F238E27FC236}">
                <a16:creationId xmlns:a16="http://schemas.microsoft.com/office/drawing/2014/main" xmlns="" id="{74EB9495-DEE4-4898-8DFB-6584D34156AD}"/>
              </a:ext>
            </a:extLst>
          </p:cNvPr>
          <p:cNvSpPr>
            <a:spLocks noGrp="1"/>
          </p:cNvSpPr>
          <p:nvPr>
            <p:ph type="ftr" sz="quarter" idx="2"/>
          </p:nvPr>
        </p:nvSpPr>
        <p:spPr>
          <a:xfrm>
            <a:off x="0" y="9500961"/>
            <a:ext cx="2982119" cy="501878"/>
          </a:xfrm>
          <a:prstGeom prst="rect">
            <a:avLst/>
          </a:prstGeom>
        </p:spPr>
        <p:txBody>
          <a:bodyPr vert="horz" lIns="96478" tIns="48239" rIns="96478" bIns="48239" rtlCol="0" anchor="b"/>
          <a:lstStyle>
            <a:lvl1pPr algn="l">
              <a:defRPr sz="1300"/>
            </a:lvl1pPr>
          </a:lstStyle>
          <a:p>
            <a:endParaRPr lang="aa-ET"/>
          </a:p>
        </p:txBody>
      </p:sp>
      <p:sp>
        <p:nvSpPr>
          <p:cNvPr id="5" name="Slide Number Placeholder 4">
            <a:extLst>
              <a:ext uri="{FF2B5EF4-FFF2-40B4-BE49-F238E27FC236}">
                <a16:creationId xmlns:a16="http://schemas.microsoft.com/office/drawing/2014/main" xmlns="" id="{2ECF0125-A75B-41F3-9815-EAAF2342D17F}"/>
              </a:ext>
            </a:extLst>
          </p:cNvPr>
          <p:cNvSpPr>
            <a:spLocks noGrp="1"/>
          </p:cNvSpPr>
          <p:nvPr>
            <p:ph type="sldNum" sz="quarter" idx="3"/>
          </p:nvPr>
        </p:nvSpPr>
        <p:spPr>
          <a:xfrm>
            <a:off x="3898102" y="9500961"/>
            <a:ext cx="2982119" cy="501878"/>
          </a:xfrm>
          <a:prstGeom prst="rect">
            <a:avLst/>
          </a:prstGeom>
        </p:spPr>
        <p:txBody>
          <a:bodyPr vert="horz" lIns="96478" tIns="48239" rIns="96478" bIns="48239" rtlCol="0" anchor="b"/>
          <a:lstStyle>
            <a:lvl1pPr algn="r">
              <a:defRPr sz="1300"/>
            </a:lvl1pPr>
          </a:lstStyle>
          <a:p>
            <a:fld id="{F79835F2-4AA7-414F-94E1-0AE628EED925}" type="slidenum">
              <a:rPr lang="aa-ET" smtClean="0"/>
              <a:t>‹#›</a:t>
            </a:fld>
            <a:endParaRPr lang="aa-ET"/>
          </a:p>
        </p:txBody>
      </p:sp>
    </p:spTree>
    <p:extLst>
      <p:ext uri="{BB962C8B-B14F-4D97-AF65-F5344CB8AC3E}">
        <p14:creationId xmlns:p14="http://schemas.microsoft.com/office/powerpoint/2010/main" val="15653898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501879"/>
          </a:xfrm>
          <a:prstGeom prst="rect">
            <a:avLst/>
          </a:prstGeom>
        </p:spPr>
        <p:txBody>
          <a:bodyPr vert="horz" lIns="96478" tIns="48239" rIns="96478" bIns="48239" rtlCol="0"/>
          <a:lstStyle>
            <a:lvl1pPr algn="l">
              <a:defRPr sz="1300"/>
            </a:lvl1pPr>
          </a:lstStyle>
          <a:p>
            <a:endParaRPr lang="aa-ET"/>
          </a:p>
        </p:txBody>
      </p:sp>
      <p:sp>
        <p:nvSpPr>
          <p:cNvPr id="3" name="Date Placeholder 2"/>
          <p:cNvSpPr>
            <a:spLocks noGrp="1"/>
          </p:cNvSpPr>
          <p:nvPr>
            <p:ph type="dt" idx="1"/>
          </p:nvPr>
        </p:nvSpPr>
        <p:spPr>
          <a:xfrm>
            <a:off x="3898102" y="0"/>
            <a:ext cx="2982119" cy="501879"/>
          </a:xfrm>
          <a:prstGeom prst="rect">
            <a:avLst/>
          </a:prstGeom>
        </p:spPr>
        <p:txBody>
          <a:bodyPr vert="horz" lIns="96478" tIns="48239" rIns="96478" bIns="48239" rtlCol="0"/>
          <a:lstStyle>
            <a:lvl1pPr algn="r">
              <a:defRPr sz="1300"/>
            </a:lvl1pPr>
          </a:lstStyle>
          <a:p>
            <a:fld id="{614338D2-7C0D-443B-9439-6192D412C3D2}" type="datetimeFigureOut">
              <a:rPr lang="aa-ET" smtClean="0"/>
              <a:t>28/12/2024</a:t>
            </a:fld>
            <a:endParaRPr lang="aa-ET"/>
          </a:p>
        </p:txBody>
      </p:sp>
      <p:sp>
        <p:nvSpPr>
          <p:cNvPr id="4" name="Slide Image Placeholder 3"/>
          <p:cNvSpPr>
            <a:spLocks noGrp="1" noRot="1" noChangeAspect="1"/>
          </p:cNvSpPr>
          <p:nvPr>
            <p:ph type="sldImg" idx="2"/>
          </p:nvPr>
        </p:nvSpPr>
        <p:spPr>
          <a:xfrm>
            <a:off x="442913" y="1250950"/>
            <a:ext cx="5997575" cy="3375025"/>
          </a:xfrm>
          <a:prstGeom prst="rect">
            <a:avLst/>
          </a:prstGeom>
          <a:noFill/>
          <a:ln w="12700">
            <a:solidFill>
              <a:prstClr val="black"/>
            </a:solidFill>
          </a:ln>
        </p:spPr>
        <p:txBody>
          <a:bodyPr vert="horz" lIns="96478" tIns="48239" rIns="96478" bIns="48239" rtlCol="0" anchor="ctr"/>
          <a:lstStyle/>
          <a:p>
            <a:endParaRPr lang="aa-ET"/>
          </a:p>
        </p:txBody>
      </p:sp>
      <p:sp>
        <p:nvSpPr>
          <p:cNvPr id="5" name="Notes Placeholder 4"/>
          <p:cNvSpPr>
            <a:spLocks noGrp="1"/>
          </p:cNvSpPr>
          <p:nvPr>
            <p:ph type="body" sz="quarter" idx="3"/>
          </p:nvPr>
        </p:nvSpPr>
        <p:spPr>
          <a:xfrm>
            <a:off x="688182" y="4813866"/>
            <a:ext cx="5505450" cy="3938617"/>
          </a:xfrm>
          <a:prstGeom prst="rect">
            <a:avLst/>
          </a:prstGeom>
        </p:spPr>
        <p:txBody>
          <a:bodyPr vert="horz" lIns="96478" tIns="48239" rIns="96478" bIns="4823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a-ET"/>
          </a:p>
        </p:txBody>
      </p:sp>
      <p:sp>
        <p:nvSpPr>
          <p:cNvPr id="6" name="Footer Placeholder 5"/>
          <p:cNvSpPr>
            <a:spLocks noGrp="1"/>
          </p:cNvSpPr>
          <p:nvPr>
            <p:ph type="ftr" sz="quarter" idx="4"/>
          </p:nvPr>
        </p:nvSpPr>
        <p:spPr>
          <a:xfrm>
            <a:off x="0" y="9500961"/>
            <a:ext cx="2982119" cy="501878"/>
          </a:xfrm>
          <a:prstGeom prst="rect">
            <a:avLst/>
          </a:prstGeom>
        </p:spPr>
        <p:txBody>
          <a:bodyPr vert="horz" lIns="96478" tIns="48239" rIns="96478" bIns="48239" rtlCol="0" anchor="b"/>
          <a:lstStyle>
            <a:lvl1pPr algn="l">
              <a:defRPr sz="1300"/>
            </a:lvl1pPr>
          </a:lstStyle>
          <a:p>
            <a:endParaRPr lang="aa-ET"/>
          </a:p>
        </p:txBody>
      </p:sp>
      <p:sp>
        <p:nvSpPr>
          <p:cNvPr id="7" name="Slide Number Placeholder 6"/>
          <p:cNvSpPr>
            <a:spLocks noGrp="1"/>
          </p:cNvSpPr>
          <p:nvPr>
            <p:ph type="sldNum" sz="quarter" idx="5"/>
          </p:nvPr>
        </p:nvSpPr>
        <p:spPr>
          <a:xfrm>
            <a:off x="3898102" y="9500961"/>
            <a:ext cx="2982119" cy="501878"/>
          </a:xfrm>
          <a:prstGeom prst="rect">
            <a:avLst/>
          </a:prstGeom>
        </p:spPr>
        <p:txBody>
          <a:bodyPr vert="horz" lIns="96478" tIns="48239" rIns="96478" bIns="48239" rtlCol="0" anchor="b"/>
          <a:lstStyle>
            <a:lvl1pPr algn="r">
              <a:defRPr sz="1300"/>
            </a:lvl1pPr>
          </a:lstStyle>
          <a:p>
            <a:fld id="{02F3E11A-7BBA-4BB3-BFA6-69BF07B4BA0E}" type="slidenum">
              <a:rPr lang="aa-ET" smtClean="0"/>
              <a:t>‹#›</a:t>
            </a:fld>
            <a:endParaRPr lang="aa-ET"/>
          </a:p>
        </p:txBody>
      </p:sp>
    </p:spTree>
    <p:extLst>
      <p:ext uri="{BB962C8B-B14F-4D97-AF65-F5344CB8AC3E}">
        <p14:creationId xmlns:p14="http://schemas.microsoft.com/office/powerpoint/2010/main" val="5109313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7F6EBF-46BA-4C2B-AB9B-AB936A15A3A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aa-ET"/>
          </a:p>
        </p:txBody>
      </p:sp>
      <p:sp>
        <p:nvSpPr>
          <p:cNvPr id="3" name="Subtitle 2">
            <a:extLst>
              <a:ext uri="{FF2B5EF4-FFF2-40B4-BE49-F238E27FC236}">
                <a16:creationId xmlns:a16="http://schemas.microsoft.com/office/drawing/2014/main" xmlns="" id="{017C4185-8734-4440-9463-C84CE8B290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aa-ET"/>
          </a:p>
        </p:txBody>
      </p:sp>
      <p:sp>
        <p:nvSpPr>
          <p:cNvPr id="4" name="Date Placeholder 3">
            <a:extLst>
              <a:ext uri="{FF2B5EF4-FFF2-40B4-BE49-F238E27FC236}">
                <a16:creationId xmlns:a16="http://schemas.microsoft.com/office/drawing/2014/main" xmlns="" id="{4908A605-786B-49BE-ADDD-DC14231AA20A}"/>
              </a:ext>
            </a:extLst>
          </p:cNvPr>
          <p:cNvSpPr>
            <a:spLocks noGrp="1"/>
          </p:cNvSpPr>
          <p:nvPr>
            <p:ph type="dt" sz="half" idx="10"/>
          </p:nvPr>
        </p:nvSpPr>
        <p:spPr/>
        <p:txBody>
          <a:bodyPr/>
          <a:lstStyle/>
          <a:p>
            <a:endParaRPr lang="aa-ET"/>
          </a:p>
        </p:txBody>
      </p:sp>
      <p:sp>
        <p:nvSpPr>
          <p:cNvPr id="5" name="Footer Placeholder 4">
            <a:extLst>
              <a:ext uri="{FF2B5EF4-FFF2-40B4-BE49-F238E27FC236}">
                <a16:creationId xmlns:a16="http://schemas.microsoft.com/office/drawing/2014/main" xmlns="" id="{18DBB436-20B7-4335-AA7B-C81069861D62}"/>
              </a:ext>
            </a:extLst>
          </p:cNvPr>
          <p:cNvSpPr>
            <a:spLocks noGrp="1"/>
          </p:cNvSpPr>
          <p:nvPr>
            <p:ph type="ftr" sz="quarter" idx="11"/>
          </p:nvPr>
        </p:nvSpPr>
        <p:spPr/>
        <p:txBody>
          <a:bodyPr/>
          <a:lstStyle/>
          <a:p>
            <a:r>
              <a:rPr lang="he-IL"/>
              <a:t>אסיפת בעלי הדירות 1/2023</a:t>
            </a:r>
            <a:endParaRPr lang="aa-ET"/>
          </a:p>
        </p:txBody>
      </p:sp>
      <p:sp>
        <p:nvSpPr>
          <p:cNvPr id="6" name="Slide Number Placeholder 5">
            <a:extLst>
              <a:ext uri="{FF2B5EF4-FFF2-40B4-BE49-F238E27FC236}">
                <a16:creationId xmlns:a16="http://schemas.microsoft.com/office/drawing/2014/main" xmlns="" id="{8AA2FF55-F35E-4988-840B-13E0CB9E2A18}"/>
              </a:ext>
            </a:extLst>
          </p:cNvPr>
          <p:cNvSpPr>
            <a:spLocks noGrp="1"/>
          </p:cNvSpPr>
          <p:nvPr>
            <p:ph type="sldNum" sz="quarter" idx="12"/>
          </p:nvPr>
        </p:nvSpPr>
        <p:spPr/>
        <p:txBody>
          <a:bodyPr/>
          <a:lstStyle/>
          <a:p>
            <a:fld id="{A5AA7FE8-D1D2-416A-A968-3AC6B47835B8}" type="slidenum">
              <a:rPr lang="aa-ET" smtClean="0"/>
              <a:t>‹#›</a:t>
            </a:fld>
            <a:endParaRPr lang="aa-ET"/>
          </a:p>
        </p:txBody>
      </p:sp>
    </p:spTree>
    <p:extLst>
      <p:ext uri="{BB962C8B-B14F-4D97-AF65-F5344CB8AC3E}">
        <p14:creationId xmlns:p14="http://schemas.microsoft.com/office/powerpoint/2010/main" val="3509382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9D05724-80BC-4C1D-B8F5-3041BBD36017}"/>
              </a:ext>
            </a:extLst>
          </p:cNvPr>
          <p:cNvSpPr>
            <a:spLocks noGrp="1"/>
          </p:cNvSpPr>
          <p:nvPr>
            <p:ph type="title"/>
          </p:nvPr>
        </p:nvSpPr>
        <p:spPr/>
        <p:txBody>
          <a:bodyPr/>
          <a:lstStyle/>
          <a:p>
            <a:r>
              <a:rPr lang="en-US"/>
              <a:t>Click to edit Master title style</a:t>
            </a:r>
            <a:endParaRPr lang="aa-ET"/>
          </a:p>
        </p:txBody>
      </p:sp>
      <p:sp>
        <p:nvSpPr>
          <p:cNvPr id="3" name="Vertical Text Placeholder 2">
            <a:extLst>
              <a:ext uri="{FF2B5EF4-FFF2-40B4-BE49-F238E27FC236}">
                <a16:creationId xmlns:a16="http://schemas.microsoft.com/office/drawing/2014/main" xmlns="" id="{5C58607B-9567-48B7-A5D2-BBE18657A87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a-ET"/>
          </a:p>
        </p:txBody>
      </p:sp>
      <p:sp>
        <p:nvSpPr>
          <p:cNvPr id="4" name="Date Placeholder 3">
            <a:extLst>
              <a:ext uri="{FF2B5EF4-FFF2-40B4-BE49-F238E27FC236}">
                <a16:creationId xmlns:a16="http://schemas.microsoft.com/office/drawing/2014/main" xmlns="" id="{607CDBD6-F98D-4EAE-99DE-038AFD11F8A1}"/>
              </a:ext>
            </a:extLst>
          </p:cNvPr>
          <p:cNvSpPr>
            <a:spLocks noGrp="1"/>
          </p:cNvSpPr>
          <p:nvPr>
            <p:ph type="dt" sz="half" idx="10"/>
          </p:nvPr>
        </p:nvSpPr>
        <p:spPr/>
        <p:txBody>
          <a:bodyPr/>
          <a:lstStyle/>
          <a:p>
            <a:endParaRPr lang="aa-ET"/>
          </a:p>
        </p:txBody>
      </p:sp>
      <p:sp>
        <p:nvSpPr>
          <p:cNvPr id="5" name="Footer Placeholder 4">
            <a:extLst>
              <a:ext uri="{FF2B5EF4-FFF2-40B4-BE49-F238E27FC236}">
                <a16:creationId xmlns:a16="http://schemas.microsoft.com/office/drawing/2014/main" xmlns="" id="{150CC5F0-4045-4CAA-8A8B-9035CEF504E5}"/>
              </a:ext>
            </a:extLst>
          </p:cNvPr>
          <p:cNvSpPr>
            <a:spLocks noGrp="1"/>
          </p:cNvSpPr>
          <p:nvPr>
            <p:ph type="ftr" sz="quarter" idx="11"/>
          </p:nvPr>
        </p:nvSpPr>
        <p:spPr/>
        <p:txBody>
          <a:bodyPr/>
          <a:lstStyle/>
          <a:p>
            <a:r>
              <a:rPr lang="he-IL"/>
              <a:t>אסיפת בעלי הדירות 1/2023</a:t>
            </a:r>
            <a:endParaRPr lang="aa-ET"/>
          </a:p>
        </p:txBody>
      </p:sp>
      <p:sp>
        <p:nvSpPr>
          <p:cNvPr id="6" name="Slide Number Placeholder 5">
            <a:extLst>
              <a:ext uri="{FF2B5EF4-FFF2-40B4-BE49-F238E27FC236}">
                <a16:creationId xmlns:a16="http://schemas.microsoft.com/office/drawing/2014/main" xmlns="" id="{DA63694C-8E94-4B9C-B33F-CFA1265AA6E4}"/>
              </a:ext>
            </a:extLst>
          </p:cNvPr>
          <p:cNvSpPr>
            <a:spLocks noGrp="1"/>
          </p:cNvSpPr>
          <p:nvPr>
            <p:ph type="sldNum" sz="quarter" idx="12"/>
          </p:nvPr>
        </p:nvSpPr>
        <p:spPr/>
        <p:txBody>
          <a:bodyPr/>
          <a:lstStyle/>
          <a:p>
            <a:fld id="{A5AA7FE8-D1D2-416A-A968-3AC6B47835B8}" type="slidenum">
              <a:rPr lang="aa-ET" smtClean="0"/>
              <a:t>‹#›</a:t>
            </a:fld>
            <a:endParaRPr lang="aa-ET"/>
          </a:p>
        </p:txBody>
      </p:sp>
    </p:spTree>
    <p:extLst>
      <p:ext uri="{BB962C8B-B14F-4D97-AF65-F5344CB8AC3E}">
        <p14:creationId xmlns:p14="http://schemas.microsoft.com/office/powerpoint/2010/main" val="3045421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26380335-F935-4056-9FE7-2ECF7D82363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aa-ET"/>
          </a:p>
        </p:txBody>
      </p:sp>
      <p:sp>
        <p:nvSpPr>
          <p:cNvPr id="3" name="Vertical Text Placeholder 2">
            <a:extLst>
              <a:ext uri="{FF2B5EF4-FFF2-40B4-BE49-F238E27FC236}">
                <a16:creationId xmlns:a16="http://schemas.microsoft.com/office/drawing/2014/main" xmlns="" id="{90AF6444-1F47-4610-BF9A-6E7653583A8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a-ET"/>
          </a:p>
        </p:txBody>
      </p:sp>
      <p:sp>
        <p:nvSpPr>
          <p:cNvPr id="4" name="Date Placeholder 3">
            <a:extLst>
              <a:ext uri="{FF2B5EF4-FFF2-40B4-BE49-F238E27FC236}">
                <a16:creationId xmlns:a16="http://schemas.microsoft.com/office/drawing/2014/main" xmlns="" id="{2584894C-1F52-4B71-A33F-09D4DA7E12C7}"/>
              </a:ext>
            </a:extLst>
          </p:cNvPr>
          <p:cNvSpPr>
            <a:spLocks noGrp="1"/>
          </p:cNvSpPr>
          <p:nvPr>
            <p:ph type="dt" sz="half" idx="10"/>
          </p:nvPr>
        </p:nvSpPr>
        <p:spPr/>
        <p:txBody>
          <a:bodyPr/>
          <a:lstStyle/>
          <a:p>
            <a:endParaRPr lang="aa-ET"/>
          </a:p>
        </p:txBody>
      </p:sp>
      <p:sp>
        <p:nvSpPr>
          <p:cNvPr id="5" name="Footer Placeholder 4">
            <a:extLst>
              <a:ext uri="{FF2B5EF4-FFF2-40B4-BE49-F238E27FC236}">
                <a16:creationId xmlns:a16="http://schemas.microsoft.com/office/drawing/2014/main" xmlns="" id="{183A79F0-623C-495D-9054-86078CAE87F3}"/>
              </a:ext>
            </a:extLst>
          </p:cNvPr>
          <p:cNvSpPr>
            <a:spLocks noGrp="1"/>
          </p:cNvSpPr>
          <p:nvPr>
            <p:ph type="ftr" sz="quarter" idx="11"/>
          </p:nvPr>
        </p:nvSpPr>
        <p:spPr/>
        <p:txBody>
          <a:bodyPr/>
          <a:lstStyle/>
          <a:p>
            <a:r>
              <a:rPr lang="he-IL"/>
              <a:t>אסיפת בעלי הדירות 1/2023</a:t>
            </a:r>
            <a:endParaRPr lang="aa-ET"/>
          </a:p>
        </p:txBody>
      </p:sp>
      <p:sp>
        <p:nvSpPr>
          <p:cNvPr id="6" name="Slide Number Placeholder 5">
            <a:extLst>
              <a:ext uri="{FF2B5EF4-FFF2-40B4-BE49-F238E27FC236}">
                <a16:creationId xmlns:a16="http://schemas.microsoft.com/office/drawing/2014/main" xmlns="" id="{55B589E5-7ADF-4CD7-9646-54A9DAC0042F}"/>
              </a:ext>
            </a:extLst>
          </p:cNvPr>
          <p:cNvSpPr>
            <a:spLocks noGrp="1"/>
          </p:cNvSpPr>
          <p:nvPr>
            <p:ph type="sldNum" sz="quarter" idx="12"/>
          </p:nvPr>
        </p:nvSpPr>
        <p:spPr/>
        <p:txBody>
          <a:bodyPr/>
          <a:lstStyle/>
          <a:p>
            <a:fld id="{A5AA7FE8-D1D2-416A-A968-3AC6B47835B8}" type="slidenum">
              <a:rPr lang="aa-ET" smtClean="0"/>
              <a:t>‹#›</a:t>
            </a:fld>
            <a:endParaRPr lang="aa-ET"/>
          </a:p>
        </p:txBody>
      </p:sp>
    </p:spTree>
    <p:extLst>
      <p:ext uri="{BB962C8B-B14F-4D97-AF65-F5344CB8AC3E}">
        <p14:creationId xmlns:p14="http://schemas.microsoft.com/office/powerpoint/2010/main" val="504328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9FB1BAA4-F8C6-4EC0-A48A-6009FD9A5CDD}"/>
              </a:ext>
            </a:extLst>
          </p:cNvPr>
          <p:cNvSpPr/>
          <p:nvPr userDrawn="1"/>
        </p:nvSpPr>
        <p:spPr>
          <a:xfrm>
            <a:off x="0" y="0"/>
            <a:ext cx="12192000" cy="6842116"/>
          </a:xfrm>
          <a:prstGeom prst="rect">
            <a:avLst/>
          </a:prstGeom>
          <a:solidFill>
            <a:srgbClr val="EAED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a-ET"/>
          </a:p>
        </p:txBody>
      </p:sp>
      <p:sp>
        <p:nvSpPr>
          <p:cNvPr id="7" name="Rectangle 6">
            <a:extLst>
              <a:ext uri="{FF2B5EF4-FFF2-40B4-BE49-F238E27FC236}">
                <a16:creationId xmlns:a16="http://schemas.microsoft.com/office/drawing/2014/main" xmlns="" id="{B2BB952A-7299-4A33-B131-431972816A87}"/>
              </a:ext>
            </a:extLst>
          </p:cNvPr>
          <p:cNvSpPr/>
          <p:nvPr userDrawn="1"/>
        </p:nvSpPr>
        <p:spPr>
          <a:xfrm rot="10800000">
            <a:off x="0" y="6036147"/>
            <a:ext cx="12192000" cy="5640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xmlns="" id="{058DE6B8-A7F2-48FA-8FD3-C27F345DE7AA}"/>
              </a:ext>
            </a:extLst>
          </p:cNvPr>
          <p:cNvSpPr>
            <a:spLocks noGrp="1"/>
          </p:cNvSpPr>
          <p:nvPr>
            <p:ph type="title"/>
          </p:nvPr>
        </p:nvSpPr>
        <p:spPr>
          <a:xfrm>
            <a:off x="283028" y="303902"/>
            <a:ext cx="11655223" cy="728889"/>
          </a:xfrm>
        </p:spPr>
        <p:txBody>
          <a:bodyPr>
            <a:normAutofit/>
          </a:bodyPr>
          <a:lstStyle>
            <a:lvl1pPr>
              <a:defRPr sz="3600" b="0">
                <a:solidFill>
                  <a:srgbClr val="C00000"/>
                </a:solidFill>
                <a:latin typeface="Arial" panose="020B0604020202020204" pitchFamily="34" charset="0"/>
                <a:cs typeface="Arial" panose="020B0604020202020204" pitchFamily="34" charset="0"/>
              </a:defRPr>
            </a:lvl1pPr>
          </a:lstStyle>
          <a:p>
            <a:r>
              <a:rPr lang="en-US" dirty="0"/>
              <a:t>Click to edit Master title style</a:t>
            </a:r>
            <a:endParaRPr lang="aa-ET" dirty="0"/>
          </a:p>
        </p:txBody>
      </p:sp>
      <p:sp>
        <p:nvSpPr>
          <p:cNvPr id="3" name="Content Placeholder 2">
            <a:extLst>
              <a:ext uri="{FF2B5EF4-FFF2-40B4-BE49-F238E27FC236}">
                <a16:creationId xmlns:a16="http://schemas.microsoft.com/office/drawing/2014/main" xmlns="" id="{20F25BA4-4DAF-449D-8295-B0E5BD6D6856}"/>
              </a:ext>
            </a:extLst>
          </p:cNvPr>
          <p:cNvSpPr>
            <a:spLocks noGrp="1"/>
          </p:cNvSpPr>
          <p:nvPr>
            <p:ph idx="1"/>
          </p:nvPr>
        </p:nvSpPr>
        <p:spPr>
          <a:xfrm>
            <a:off x="283028" y="1035275"/>
            <a:ext cx="11655222" cy="4351338"/>
          </a:xfrm>
        </p:spPr>
        <p:txBody>
          <a:bodyPr/>
          <a:lstStyle>
            <a:lvl1pPr>
              <a:defRPr sz="2400" b="0"/>
            </a:lvl1pPr>
            <a:lvl2pPr marL="449263" indent="-179388">
              <a:defRPr sz="2000"/>
            </a:lvl2pPr>
            <a:lvl3pPr marL="628650" indent="-179388">
              <a:defRPr sz="1800"/>
            </a:lvl3pPr>
            <a:lvl4pPr marL="808038" indent="-179388">
              <a:defRPr sz="1600"/>
            </a:lvl4pPr>
            <a:lvl5pPr marL="987425" indent="-179388">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aa-ET" dirty="0"/>
          </a:p>
        </p:txBody>
      </p:sp>
      <p:sp>
        <p:nvSpPr>
          <p:cNvPr id="5" name="Footer Placeholder 4">
            <a:extLst>
              <a:ext uri="{FF2B5EF4-FFF2-40B4-BE49-F238E27FC236}">
                <a16:creationId xmlns:a16="http://schemas.microsoft.com/office/drawing/2014/main" xmlns="" id="{13BFB5B9-71EE-43CC-8CA3-E89885C3D0D1}"/>
              </a:ext>
            </a:extLst>
          </p:cNvPr>
          <p:cNvSpPr>
            <a:spLocks noGrp="1"/>
          </p:cNvSpPr>
          <p:nvPr>
            <p:ph type="ftr" sz="quarter" idx="11"/>
          </p:nvPr>
        </p:nvSpPr>
        <p:spPr>
          <a:xfrm>
            <a:off x="4038600" y="6554098"/>
            <a:ext cx="4114800" cy="288018"/>
          </a:xfrm>
        </p:spPr>
        <p:txBody>
          <a:bodyPr/>
          <a:lstStyle/>
          <a:p>
            <a:r>
              <a:rPr lang="he-IL"/>
              <a:t>אסיפת בעלי הדירות 1/2023</a:t>
            </a:r>
            <a:endParaRPr lang="aa-ET"/>
          </a:p>
        </p:txBody>
      </p:sp>
      <p:sp>
        <p:nvSpPr>
          <p:cNvPr id="6" name="Slide Number Placeholder 5">
            <a:extLst>
              <a:ext uri="{FF2B5EF4-FFF2-40B4-BE49-F238E27FC236}">
                <a16:creationId xmlns:a16="http://schemas.microsoft.com/office/drawing/2014/main" xmlns="" id="{AE9CBBB6-AFAD-4E02-A553-8D2B13091298}"/>
              </a:ext>
            </a:extLst>
          </p:cNvPr>
          <p:cNvSpPr>
            <a:spLocks noGrp="1"/>
          </p:cNvSpPr>
          <p:nvPr>
            <p:ph type="sldNum" sz="quarter" idx="12"/>
          </p:nvPr>
        </p:nvSpPr>
        <p:spPr>
          <a:xfrm>
            <a:off x="70757" y="6183347"/>
            <a:ext cx="623207" cy="370751"/>
          </a:xfrm>
        </p:spPr>
        <p:txBody>
          <a:bodyPr/>
          <a:lstStyle>
            <a:lvl1pPr algn="ctr">
              <a:defRPr/>
            </a:lvl1pPr>
          </a:lstStyle>
          <a:p>
            <a:fld id="{A5AA7FE8-D1D2-416A-A968-3AC6B47835B8}" type="slidenum">
              <a:rPr lang="aa-ET" smtClean="0"/>
              <a:pPr/>
              <a:t>‹#›</a:t>
            </a:fld>
            <a:endParaRPr lang="aa-ET"/>
          </a:p>
        </p:txBody>
      </p:sp>
    </p:spTree>
    <p:extLst>
      <p:ext uri="{BB962C8B-B14F-4D97-AF65-F5344CB8AC3E}">
        <p14:creationId xmlns:p14="http://schemas.microsoft.com/office/powerpoint/2010/main" val="1956116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F5A6F4-62B1-4742-AB17-A14E3076414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aa-ET"/>
          </a:p>
        </p:txBody>
      </p:sp>
      <p:sp>
        <p:nvSpPr>
          <p:cNvPr id="3" name="Text Placeholder 2">
            <a:extLst>
              <a:ext uri="{FF2B5EF4-FFF2-40B4-BE49-F238E27FC236}">
                <a16:creationId xmlns:a16="http://schemas.microsoft.com/office/drawing/2014/main" xmlns="" id="{5CECE8F0-3490-49CE-927B-7CC87E4DDA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D8D9595D-D2C3-47E8-B099-DDEA9E8007CC}"/>
              </a:ext>
            </a:extLst>
          </p:cNvPr>
          <p:cNvSpPr>
            <a:spLocks noGrp="1"/>
          </p:cNvSpPr>
          <p:nvPr>
            <p:ph type="dt" sz="half" idx="10"/>
          </p:nvPr>
        </p:nvSpPr>
        <p:spPr/>
        <p:txBody>
          <a:bodyPr/>
          <a:lstStyle/>
          <a:p>
            <a:endParaRPr lang="aa-ET"/>
          </a:p>
        </p:txBody>
      </p:sp>
      <p:sp>
        <p:nvSpPr>
          <p:cNvPr id="5" name="Footer Placeholder 4">
            <a:extLst>
              <a:ext uri="{FF2B5EF4-FFF2-40B4-BE49-F238E27FC236}">
                <a16:creationId xmlns:a16="http://schemas.microsoft.com/office/drawing/2014/main" xmlns="" id="{209C07DB-BC1D-4AC7-B981-24067265DD7B}"/>
              </a:ext>
            </a:extLst>
          </p:cNvPr>
          <p:cNvSpPr>
            <a:spLocks noGrp="1"/>
          </p:cNvSpPr>
          <p:nvPr>
            <p:ph type="ftr" sz="quarter" idx="11"/>
          </p:nvPr>
        </p:nvSpPr>
        <p:spPr/>
        <p:txBody>
          <a:bodyPr/>
          <a:lstStyle/>
          <a:p>
            <a:r>
              <a:rPr lang="he-IL"/>
              <a:t>אסיפת בעלי הדירות 1/2023</a:t>
            </a:r>
            <a:endParaRPr lang="aa-ET"/>
          </a:p>
        </p:txBody>
      </p:sp>
      <p:sp>
        <p:nvSpPr>
          <p:cNvPr id="6" name="Slide Number Placeholder 5">
            <a:extLst>
              <a:ext uri="{FF2B5EF4-FFF2-40B4-BE49-F238E27FC236}">
                <a16:creationId xmlns:a16="http://schemas.microsoft.com/office/drawing/2014/main" xmlns="" id="{0BF12A7D-8892-4AA3-8815-6B27C25FDD03}"/>
              </a:ext>
            </a:extLst>
          </p:cNvPr>
          <p:cNvSpPr>
            <a:spLocks noGrp="1"/>
          </p:cNvSpPr>
          <p:nvPr>
            <p:ph type="sldNum" sz="quarter" idx="12"/>
          </p:nvPr>
        </p:nvSpPr>
        <p:spPr/>
        <p:txBody>
          <a:bodyPr/>
          <a:lstStyle/>
          <a:p>
            <a:fld id="{A5AA7FE8-D1D2-416A-A968-3AC6B47835B8}" type="slidenum">
              <a:rPr lang="aa-ET" smtClean="0"/>
              <a:t>‹#›</a:t>
            </a:fld>
            <a:endParaRPr lang="aa-ET"/>
          </a:p>
        </p:txBody>
      </p:sp>
    </p:spTree>
    <p:extLst>
      <p:ext uri="{BB962C8B-B14F-4D97-AF65-F5344CB8AC3E}">
        <p14:creationId xmlns:p14="http://schemas.microsoft.com/office/powerpoint/2010/main" val="559226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0E346B9-CCBA-4FF5-B77C-A8AA2E4F044A}"/>
              </a:ext>
            </a:extLst>
          </p:cNvPr>
          <p:cNvSpPr>
            <a:spLocks noGrp="1"/>
          </p:cNvSpPr>
          <p:nvPr>
            <p:ph type="title"/>
          </p:nvPr>
        </p:nvSpPr>
        <p:spPr/>
        <p:txBody>
          <a:bodyPr/>
          <a:lstStyle/>
          <a:p>
            <a:r>
              <a:rPr lang="en-US"/>
              <a:t>Click to edit Master title style</a:t>
            </a:r>
            <a:endParaRPr lang="aa-ET"/>
          </a:p>
        </p:txBody>
      </p:sp>
      <p:sp>
        <p:nvSpPr>
          <p:cNvPr id="3" name="Content Placeholder 2">
            <a:extLst>
              <a:ext uri="{FF2B5EF4-FFF2-40B4-BE49-F238E27FC236}">
                <a16:creationId xmlns:a16="http://schemas.microsoft.com/office/drawing/2014/main" xmlns="" id="{0F5CCA14-94B2-41A2-A9D7-A073EDFA5EA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a-ET"/>
          </a:p>
        </p:txBody>
      </p:sp>
      <p:sp>
        <p:nvSpPr>
          <p:cNvPr id="4" name="Content Placeholder 3">
            <a:extLst>
              <a:ext uri="{FF2B5EF4-FFF2-40B4-BE49-F238E27FC236}">
                <a16:creationId xmlns:a16="http://schemas.microsoft.com/office/drawing/2014/main" xmlns="" id="{E051F43E-9FF3-44DC-8AF3-85F78D8E1A4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a-ET"/>
          </a:p>
        </p:txBody>
      </p:sp>
      <p:sp>
        <p:nvSpPr>
          <p:cNvPr id="5" name="Date Placeholder 4">
            <a:extLst>
              <a:ext uri="{FF2B5EF4-FFF2-40B4-BE49-F238E27FC236}">
                <a16:creationId xmlns:a16="http://schemas.microsoft.com/office/drawing/2014/main" xmlns="" id="{C412EBBF-3D8A-40F6-9722-40969DDE315B}"/>
              </a:ext>
            </a:extLst>
          </p:cNvPr>
          <p:cNvSpPr>
            <a:spLocks noGrp="1"/>
          </p:cNvSpPr>
          <p:nvPr>
            <p:ph type="dt" sz="half" idx="10"/>
          </p:nvPr>
        </p:nvSpPr>
        <p:spPr/>
        <p:txBody>
          <a:bodyPr/>
          <a:lstStyle/>
          <a:p>
            <a:endParaRPr lang="aa-ET"/>
          </a:p>
        </p:txBody>
      </p:sp>
      <p:sp>
        <p:nvSpPr>
          <p:cNvPr id="6" name="Footer Placeholder 5">
            <a:extLst>
              <a:ext uri="{FF2B5EF4-FFF2-40B4-BE49-F238E27FC236}">
                <a16:creationId xmlns:a16="http://schemas.microsoft.com/office/drawing/2014/main" xmlns="" id="{CAFFB233-C2C1-47B4-BB03-88A4566A039D}"/>
              </a:ext>
            </a:extLst>
          </p:cNvPr>
          <p:cNvSpPr>
            <a:spLocks noGrp="1"/>
          </p:cNvSpPr>
          <p:nvPr>
            <p:ph type="ftr" sz="quarter" idx="11"/>
          </p:nvPr>
        </p:nvSpPr>
        <p:spPr/>
        <p:txBody>
          <a:bodyPr/>
          <a:lstStyle/>
          <a:p>
            <a:r>
              <a:rPr lang="he-IL"/>
              <a:t>אסיפת בעלי הדירות 1/2023</a:t>
            </a:r>
            <a:endParaRPr lang="aa-ET"/>
          </a:p>
        </p:txBody>
      </p:sp>
      <p:sp>
        <p:nvSpPr>
          <p:cNvPr id="7" name="Slide Number Placeholder 6">
            <a:extLst>
              <a:ext uri="{FF2B5EF4-FFF2-40B4-BE49-F238E27FC236}">
                <a16:creationId xmlns:a16="http://schemas.microsoft.com/office/drawing/2014/main" xmlns="" id="{94335214-82F4-4ECE-A9B0-6B2FB249CECF}"/>
              </a:ext>
            </a:extLst>
          </p:cNvPr>
          <p:cNvSpPr>
            <a:spLocks noGrp="1"/>
          </p:cNvSpPr>
          <p:nvPr>
            <p:ph type="sldNum" sz="quarter" idx="12"/>
          </p:nvPr>
        </p:nvSpPr>
        <p:spPr/>
        <p:txBody>
          <a:bodyPr/>
          <a:lstStyle/>
          <a:p>
            <a:fld id="{A5AA7FE8-D1D2-416A-A968-3AC6B47835B8}" type="slidenum">
              <a:rPr lang="aa-ET" smtClean="0"/>
              <a:t>‹#›</a:t>
            </a:fld>
            <a:endParaRPr lang="aa-ET"/>
          </a:p>
        </p:txBody>
      </p:sp>
    </p:spTree>
    <p:extLst>
      <p:ext uri="{BB962C8B-B14F-4D97-AF65-F5344CB8AC3E}">
        <p14:creationId xmlns:p14="http://schemas.microsoft.com/office/powerpoint/2010/main" val="3307795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C7B7C3-28A4-442F-9BDD-81384DFC2903}"/>
              </a:ext>
            </a:extLst>
          </p:cNvPr>
          <p:cNvSpPr>
            <a:spLocks noGrp="1"/>
          </p:cNvSpPr>
          <p:nvPr>
            <p:ph type="title"/>
          </p:nvPr>
        </p:nvSpPr>
        <p:spPr>
          <a:xfrm>
            <a:off x="839788" y="365125"/>
            <a:ext cx="10515600" cy="1325563"/>
          </a:xfrm>
        </p:spPr>
        <p:txBody>
          <a:bodyPr/>
          <a:lstStyle/>
          <a:p>
            <a:r>
              <a:rPr lang="en-US"/>
              <a:t>Click to edit Master title style</a:t>
            </a:r>
            <a:endParaRPr lang="aa-ET"/>
          </a:p>
        </p:txBody>
      </p:sp>
      <p:sp>
        <p:nvSpPr>
          <p:cNvPr id="3" name="Text Placeholder 2">
            <a:extLst>
              <a:ext uri="{FF2B5EF4-FFF2-40B4-BE49-F238E27FC236}">
                <a16:creationId xmlns:a16="http://schemas.microsoft.com/office/drawing/2014/main" xmlns="" id="{75C38F4F-EEC6-4A90-9BD0-4ED9560704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F3885F51-457E-4F03-A0CF-F0B280139DA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a-ET"/>
          </a:p>
        </p:txBody>
      </p:sp>
      <p:sp>
        <p:nvSpPr>
          <p:cNvPr id="5" name="Text Placeholder 4">
            <a:extLst>
              <a:ext uri="{FF2B5EF4-FFF2-40B4-BE49-F238E27FC236}">
                <a16:creationId xmlns:a16="http://schemas.microsoft.com/office/drawing/2014/main" xmlns="" id="{0D204B98-C021-4313-831A-4BB7117FCF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F1286E36-303C-427E-9649-EE6887133EC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a-ET"/>
          </a:p>
        </p:txBody>
      </p:sp>
      <p:sp>
        <p:nvSpPr>
          <p:cNvPr id="7" name="Date Placeholder 6">
            <a:extLst>
              <a:ext uri="{FF2B5EF4-FFF2-40B4-BE49-F238E27FC236}">
                <a16:creationId xmlns:a16="http://schemas.microsoft.com/office/drawing/2014/main" xmlns="" id="{B03B0DA7-73FB-48F6-A6D1-60CA428A1D3E}"/>
              </a:ext>
            </a:extLst>
          </p:cNvPr>
          <p:cNvSpPr>
            <a:spLocks noGrp="1"/>
          </p:cNvSpPr>
          <p:nvPr>
            <p:ph type="dt" sz="half" idx="10"/>
          </p:nvPr>
        </p:nvSpPr>
        <p:spPr/>
        <p:txBody>
          <a:bodyPr/>
          <a:lstStyle/>
          <a:p>
            <a:endParaRPr lang="aa-ET"/>
          </a:p>
        </p:txBody>
      </p:sp>
      <p:sp>
        <p:nvSpPr>
          <p:cNvPr id="8" name="Footer Placeholder 7">
            <a:extLst>
              <a:ext uri="{FF2B5EF4-FFF2-40B4-BE49-F238E27FC236}">
                <a16:creationId xmlns:a16="http://schemas.microsoft.com/office/drawing/2014/main" xmlns="" id="{3AD87172-1987-41F0-B930-A8E2FCE0C116}"/>
              </a:ext>
            </a:extLst>
          </p:cNvPr>
          <p:cNvSpPr>
            <a:spLocks noGrp="1"/>
          </p:cNvSpPr>
          <p:nvPr>
            <p:ph type="ftr" sz="quarter" idx="11"/>
          </p:nvPr>
        </p:nvSpPr>
        <p:spPr/>
        <p:txBody>
          <a:bodyPr/>
          <a:lstStyle/>
          <a:p>
            <a:r>
              <a:rPr lang="he-IL"/>
              <a:t>אסיפת בעלי הדירות 1/2023</a:t>
            </a:r>
            <a:endParaRPr lang="aa-ET"/>
          </a:p>
        </p:txBody>
      </p:sp>
      <p:sp>
        <p:nvSpPr>
          <p:cNvPr id="9" name="Slide Number Placeholder 8">
            <a:extLst>
              <a:ext uri="{FF2B5EF4-FFF2-40B4-BE49-F238E27FC236}">
                <a16:creationId xmlns:a16="http://schemas.microsoft.com/office/drawing/2014/main" xmlns="" id="{C847C5C0-3BAD-40EF-A100-18226866DF95}"/>
              </a:ext>
            </a:extLst>
          </p:cNvPr>
          <p:cNvSpPr>
            <a:spLocks noGrp="1"/>
          </p:cNvSpPr>
          <p:nvPr>
            <p:ph type="sldNum" sz="quarter" idx="12"/>
          </p:nvPr>
        </p:nvSpPr>
        <p:spPr/>
        <p:txBody>
          <a:bodyPr/>
          <a:lstStyle/>
          <a:p>
            <a:fld id="{A5AA7FE8-D1D2-416A-A968-3AC6B47835B8}" type="slidenum">
              <a:rPr lang="aa-ET" smtClean="0"/>
              <a:t>‹#›</a:t>
            </a:fld>
            <a:endParaRPr lang="aa-ET"/>
          </a:p>
        </p:txBody>
      </p:sp>
    </p:spTree>
    <p:extLst>
      <p:ext uri="{BB962C8B-B14F-4D97-AF65-F5344CB8AC3E}">
        <p14:creationId xmlns:p14="http://schemas.microsoft.com/office/powerpoint/2010/main" val="2055720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A9A0C3-B673-4490-A8D0-157F50B07A00}"/>
              </a:ext>
            </a:extLst>
          </p:cNvPr>
          <p:cNvSpPr>
            <a:spLocks noGrp="1"/>
          </p:cNvSpPr>
          <p:nvPr>
            <p:ph type="title"/>
          </p:nvPr>
        </p:nvSpPr>
        <p:spPr/>
        <p:txBody>
          <a:bodyPr/>
          <a:lstStyle/>
          <a:p>
            <a:r>
              <a:rPr lang="en-US"/>
              <a:t>Click to edit Master title style</a:t>
            </a:r>
            <a:endParaRPr lang="aa-ET"/>
          </a:p>
        </p:txBody>
      </p:sp>
      <p:sp>
        <p:nvSpPr>
          <p:cNvPr id="3" name="Date Placeholder 2">
            <a:extLst>
              <a:ext uri="{FF2B5EF4-FFF2-40B4-BE49-F238E27FC236}">
                <a16:creationId xmlns:a16="http://schemas.microsoft.com/office/drawing/2014/main" xmlns="" id="{E054CFFD-6532-4016-9C5F-B5A7D30127F3}"/>
              </a:ext>
            </a:extLst>
          </p:cNvPr>
          <p:cNvSpPr>
            <a:spLocks noGrp="1"/>
          </p:cNvSpPr>
          <p:nvPr>
            <p:ph type="dt" sz="half" idx="10"/>
          </p:nvPr>
        </p:nvSpPr>
        <p:spPr/>
        <p:txBody>
          <a:bodyPr/>
          <a:lstStyle/>
          <a:p>
            <a:endParaRPr lang="aa-ET"/>
          </a:p>
        </p:txBody>
      </p:sp>
      <p:sp>
        <p:nvSpPr>
          <p:cNvPr id="4" name="Footer Placeholder 3">
            <a:extLst>
              <a:ext uri="{FF2B5EF4-FFF2-40B4-BE49-F238E27FC236}">
                <a16:creationId xmlns:a16="http://schemas.microsoft.com/office/drawing/2014/main" xmlns="" id="{8475A36C-1E44-451E-9902-F4968A479496}"/>
              </a:ext>
            </a:extLst>
          </p:cNvPr>
          <p:cNvSpPr>
            <a:spLocks noGrp="1"/>
          </p:cNvSpPr>
          <p:nvPr>
            <p:ph type="ftr" sz="quarter" idx="11"/>
          </p:nvPr>
        </p:nvSpPr>
        <p:spPr/>
        <p:txBody>
          <a:bodyPr/>
          <a:lstStyle/>
          <a:p>
            <a:r>
              <a:rPr lang="he-IL"/>
              <a:t>אסיפת בעלי הדירות 1/2023</a:t>
            </a:r>
            <a:endParaRPr lang="aa-ET"/>
          </a:p>
        </p:txBody>
      </p:sp>
      <p:sp>
        <p:nvSpPr>
          <p:cNvPr id="5" name="Slide Number Placeholder 4">
            <a:extLst>
              <a:ext uri="{FF2B5EF4-FFF2-40B4-BE49-F238E27FC236}">
                <a16:creationId xmlns:a16="http://schemas.microsoft.com/office/drawing/2014/main" xmlns="" id="{C40820D9-24EC-4C3B-ACF8-831FCA928B1D}"/>
              </a:ext>
            </a:extLst>
          </p:cNvPr>
          <p:cNvSpPr>
            <a:spLocks noGrp="1"/>
          </p:cNvSpPr>
          <p:nvPr>
            <p:ph type="sldNum" sz="quarter" idx="12"/>
          </p:nvPr>
        </p:nvSpPr>
        <p:spPr/>
        <p:txBody>
          <a:bodyPr/>
          <a:lstStyle/>
          <a:p>
            <a:fld id="{A5AA7FE8-D1D2-416A-A968-3AC6B47835B8}" type="slidenum">
              <a:rPr lang="aa-ET" smtClean="0"/>
              <a:t>‹#›</a:t>
            </a:fld>
            <a:endParaRPr lang="aa-ET"/>
          </a:p>
        </p:txBody>
      </p:sp>
    </p:spTree>
    <p:extLst>
      <p:ext uri="{BB962C8B-B14F-4D97-AF65-F5344CB8AC3E}">
        <p14:creationId xmlns:p14="http://schemas.microsoft.com/office/powerpoint/2010/main" val="2917548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3841E70D-EAC6-4C8B-9A5B-600E7F1712AC}"/>
              </a:ext>
            </a:extLst>
          </p:cNvPr>
          <p:cNvSpPr>
            <a:spLocks noGrp="1"/>
          </p:cNvSpPr>
          <p:nvPr>
            <p:ph type="dt" sz="half" idx="10"/>
          </p:nvPr>
        </p:nvSpPr>
        <p:spPr/>
        <p:txBody>
          <a:bodyPr/>
          <a:lstStyle/>
          <a:p>
            <a:endParaRPr lang="aa-ET"/>
          </a:p>
        </p:txBody>
      </p:sp>
      <p:sp>
        <p:nvSpPr>
          <p:cNvPr id="3" name="Footer Placeholder 2">
            <a:extLst>
              <a:ext uri="{FF2B5EF4-FFF2-40B4-BE49-F238E27FC236}">
                <a16:creationId xmlns:a16="http://schemas.microsoft.com/office/drawing/2014/main" xmlns="" id="{DC5E9D66-A53F-4BCA-8999-FCCB7972D0A8}"/>
              </a:ext>
            </a:extLst>
          </p:cNvPr>
          <p:cNvSpPr>
            <a:spLocks noGrp="1"/>
          </p:cNvSpPr>
          <p:nvPr>
            <p:ph type="ftr" sz="quarter" idx="11"/>
          </p:nvPr>
        </p:nvSpPr>
        <p:spPr/>
        <p:txBody>
          <a:bodyPr/>
          <a:lstStyle/>
          <a:p>
            <a:r>
              <a:rPr lang="he-IL"/>
              <a:t>אסיפת בעלי הדירות 1/2023</a:t>
            </a:r>
            <a:endParaRPr lang="aa-ET"/>
          </a:p>
        </p:txBody>
      </p:sp>
      <p:sp>
        <p:nvSpPr>
          <p:cNvPr id="4" name="Slide Number Placeholder 3">
            <a:extLst>
              <a:ext uri="{FF2B5EF4-FFF2-40B4-BE49-F238E27FC236}">
                <a16:creationId xmlns:a16="http://schemas.microsoft.com/office/drawing/2014/main" xmlns="" id="{DED9EFA4-E810-4F20-A3E8-59B03C5A1D12}"/>
              </a:ext>
            </a:extLst>
          </p:cNvPr>
          <p:cNvSpPr>
            <a:spLocks noGrp="1"/>
          </p:cNvSpPr>
          <p:nvPr>
            <p:ph type="sldNum" sz="quarter" idx="12"/>
          </p:nvPr>
        </p:nvSpPr>
        <p:spPr/>
        <p:txBody>
          <a:bodyPr/>
          <a:lstStyle/>
          <a:p>
            <a:fld id="{A5AA7FE8-D1D2-416A-A968-3AC6B47835B8}" type="slidenum">
              <a:rPr lang="aa-ET" smtClean="0"/>
              <a:t>‹#›</a:t>
            </a:fld>
            <a:endParaRPr lang="aa-ET"/>
          </a:p>
        </p:txBody>
      </p:sp>
    </p:spTree>
    <p:extLst>
      <p:ext uri="{BB962C8B-B14F-4D97-AF65-F5344CB8AC3E}">
        <p14:creationId xmlns:p14="http://schemas.microsoft.com/office/powerpoint/2010/main" val="3819355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3DA30C-BB6D-4E08-95CD-A986387235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a-ET"/>
          </a:p>
        </p:txBody>
      </p:sp>
      <p:sp>
        <p:nvSpPr>
          <p:cNvPr id="3" name="Content Placeholder 2">
            <a:extLst>
              <a:ext uri="{FF2B5EF4-FFF2-40B4-BE49-F238E27FC236}">
                <a16:creationId xmlns:a16="http://schemas.microsoft.com/office/drawing/2014/main" xmlns="" id="{AC5D4F23-B999-46B7-94CB-027FE61E1D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a-ET"/>
          </a:p>
        </p:txBody>
      </p:sp>
      <p:sp>
        <p:nvSpPr>
          <p:cNvPr id="4" name="Text Placeholder 3">
            <a:extLst>
              <a:ext uri="{FF2B5EF4-FFF2-40B4-BE49-F238E27FC236}">
                <a16:creationId xmlns:a16="http://schemas.microsoft.com/office/drawing/2014/main" xmlns="" id="{9714A313-6601-42C1-AB39-95232A2AED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152F6A8D-4649-4DDC-8A5C-928BBCFC5E4E}"/>
              </a:ext>
            </a:extLst>
          </p:cNvPr>
          <p:cNvSpPr>
            <a:spLocks noGrp="1"/>
          </p:cNvSpPr>
          <p:nvPr>
            <p:ph type="dt" sz="half" idx="10"/>
          </p:nvPr>
        </p:nvSpPr>
        <p:spPr/>
        <p:txBody>
          <a:bodyPr/>
          <a:lstStyle/>
          <a:p>
            <a:endParaRPr lang="aa-ET"/>
          </a:p>
        </p:txBody>
      </p:sp>
      <p:sp>
        <p:nvSpPr>
          <p:cNvPr id="6" name="Footer Placeholder 5">
            <a:extLst>
              <a:ext uri="{FF2B5EF4-FFF2-40B4-BE49-F238E27FC236}">
                <a16:creationId xmlns:a16="http://schemas.microsoft.com/office/drawing/2014/main" xmlns="" id="{B9D2825A-5ED3-4E8A-AC3A-8F0E8797F595}"/>
              </a:ext>
            </a:extLst>
          </p:cNvPr>
          <p:cNvSpPr>
            <a:spLocks noGrp="1"/>
          </p:cNvSpPr>
          <p:nvPr>
            <p:ph type="ftr" sz="quarter" idx="11"/>
          </p:nvPr>
        </p:nvSpPr>
        <p:spPr/>
        <p:txBody>
          <a:bodyPr/>
          <a:lstStyle/>
          <a:p>
            <a:r>
              <a:rPr lang="he-IL"/>
              <a:t>אסיפת בעלי הדירות 1/2023</a:t>
            </a:r>
            <a:endParaRPr lang="aa-ET"/>
          </a:p>
        </p:txBody>
      </p:sp>
      <p:sp>
        <p:nvSpPr>
          <p:cNvPr id="7" name="Slide Number Placeholder 6">
            <a:extLst>
              <a:ext uri="{FF2B5EF4-FFF2-40B4-BE49-F238E27FC236}">
                <a16:creationId xmlns:a16="http://schemas.microsoft.com/office/drawing/2014/main" xmlns="" id="{A822AB26-C07C-4BCD-8E47-CA5101ADB623}"/>
              </a:ext>
            </a:extLst>
          </p:cNvPr>
          <p:cNvSpPr>
            <a:spLocks noGrp="1"/>
          </p:cNvSpPr>
          <p:nvPr>
            <p:ph type="sldNum" sz="quarter" idx="12"/>
          </p:nvPr>
        </p:nvSpPr>
        <p:spPr/>
        <p:txBody>
          <a:bodyPr/>
          <a:lstStyle/>
          <a:p>
            <a:fld id="{A5AA7FE8-D1D2-416A-A968-3AC6B47835B8}" type="slidenum">
              <a:rPr lang="aa-ET" smtClean="0"/>
              <a:t>‹#›</a:t>
            </a:fld>
            <a:endParaRPr lang="aa-ET"/>
          </a:p>
        </p:txBody>
      </p:sp>
    </p:spTree>
    <p:extLst>
      <p:ext uri="{BB962C8B-B14F-4D97-AF65-F5344CB8AC3E}">
        <p14:creationId xmlns:p14="http://schemas.microsoft.com/office/powerpoint/2010/main" val="78404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DEC18EB-45CC-4606-8190-2DE88445FF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a-ET"/>
          </a:p>
        </p:txBody>
      </p:sp>
      <p:sp>
        <p:nvSpPr>
          <p:cNvPr id="3" name="Picture Placeholder 2">
            <a:extLst>
              <a:ext uri="{FF2B5EF4-FFF2-40B4-BE49-F238E27FC236}">
                <a16:creationId xmlns:a16="http://schemas.microsoft.com/office/drawing/2014/main" xmlns="" id="{290EAA8A-8B32-4BA3-9D59-DB7903C853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a-ET"/>
          </a:p>
        </p:txBody>
      </p:sp>
      <p:sp>
        <p:nvSpPr>
          <p:cNvPr id="4" name="Text Placeholder 3">
            <a:extLst>
              <a:ext uri="{FF2B5EF4-FFF2-40B4-BE49-F238E27FC236}">
                <a16:creationId xmlns:a16="http://schemas.microsoft.com/office/drawing/2014/main" xmlns="" id="{C9F9BED5-C207-48F1-9E8F-FC2998B3B7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19F7E284-1CC3-4321-96E1-46A5EBC0C7F5}"/>
              </a:ext>
            </a:extLst>
          </p:cNvPr>
          <p:cNvSpPr>
            <a:spLocks noGrp="1"/>
          </p:cNvSpPr>
          <p:nvPr>
            <p:ph type="dt" sz="half" idx="10"/>
          </p:nvPr>
        </p:nvSpPr>
        <p:spPr/>
        <p:txBody>
          <a:bodyPr/>
          <a:lstStyle/>
          <a:p>
            <a:endParaRPr lang="aa-ET"/>
          </a:p>
        </p:txBody>
      </p:sp>
      <p:sp>
        <p:nvSpPr>
          <p:cNvPr id="6" name="Footer Placeholder 5">
            <a:extLst>
              <a:ext uri="{FF2B5EF4-FFF2-40B4-BE49-F238E27FC236}">
                <a16:creationId xmlns:a16="http://schemas.microsoft.com/office/drawing/2014/main" xmlns="" id="{7E16A7E2-34A3-483D-860C-8EF60F5AFCF0}"/>
              </a:ext>
            </a:extLst>
          </p:cNvPr>
          <p:cNvSpPr>
            <a:spLocks noGrp="1"/>
          </p:cNvSpPr>
          <p:nvPr>
            <p:ph type="ftr" sz="quarter" idx="11"/>
          </p:nvPr>
        </p:nvSpPr>
        <p:spPr/>
        <p:txBody>
          <a:bodyPr/>
          <a:lstStyle/>
          <a:p>
            <a:r>
              <a:rPr lang="he-IL"/>
              <a:t>אסיפת בעלי הדירות 1/2023</a:t>
            </a:r>
            <a:endParaRPr lang="aa-ET"/>
          </a:p>
        </p:txBody>
      </p:sp>
      <p:sp>
        <p:nvSpPr>
          <p:cNvPr id="7" name="Slide Number Placeholder 6">
            <a:extLst>
              <a:ext uri="{FF2B5EF4-FFF2-40B4-BE49-F238E27FC236}">
                <a16:creationId xmlns:a16="http://schemas.microsoft.com/office/drawing/2014/main" xmlns="" id="{CA820198-98D9-4107-A175-EFBC08F40A82}"/>
              </a:ext>
            </a:extLst>
          </p:cNvPr>
          <p:cNvSpPr>
            <a:spLocks noGrp="1"/>
          </p:cNvSpPr>
          <p:nvPr>
            <p:ph type="sldNum" sz="quarter" idx="12"/>
          </p:nvPr>
        </p:nvSpPr>
        <p:spPr/>
        <p:txBody>
          <a:bodyPr/>
          <a:lstStyle/>
          <a:p>
            <a:fld id="{A5AA7FE8-D1D2-416A-A968-3AC6B47835B8}" type="slidenum">
              <a:rPr lang="aa-ET" smtClean="0"/>
              <a:t>‹#›</a:t>
            </a:fld>
            <a:endParaRPr lang="aa-ET"/>
          </a:p>
        </p:txBody>
      </p:sp>
    </p:spTree>
    <p:extLst>
      <p:ext uri="{BB962C8B-B14F-4D97-AF65-F5344CB8AC3E}">
        <p14:creationId xmlns:p14="http://schemas.microsoft.com/office/powerpoint/2010/main" val="3902075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2BD44DBF-F852-4651-94ED-C666EC5429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aa-ET"/>
          </a:p>
        </p:txBody>
      </p:sp>
      <p:sp>
        <p:nvSpPr>
          <p:cNvPr id="3" name="Text Placeholder 2">
            <a:extLst>
              <a:ext uri="{FF2B5EF4-FFF2-40B4-BE49-F238E27FC236}">
                <a16:creationId xmlns:a16="http://schemas.microsoft.com/office/drawing/2014/main" xmlns="" id="{BFB782E1-0BBA-4760-BCC0-A0E85CF552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a-ET"/>
          </a:p>
        </p:txBody>
      </p:sp>
      <p:sp>
        <p:nvSpPr>
          <p:cNvPr id="4" name="Date Placeholder 3">
            <a:extLst>
              <a:ext uri="{FF2B5EF4-FFF2-40B4-BE49-F238E27FC236}">
                <a16:creationId xmlns:a16="http://schemas.microsoft.com/office/drawing/2014/main" xmlns="" id="{59D228B0-CAB6-4D38-8F74-231DA19EB8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aa-ET"/>
          </a:p>
        </p:txBody>
      </p:sp>
      <p:sp>
        <p:nvSpPr>
          <p:cNvPr id="5" name="Footer Placeholder 4">
            <a:extLst>
              <a:ext uri="{FF2B5EF4-FFF2-40B4-BE49-F238E27FC236}">
                <a16:creationId xmlns:a16="http://schemas.microsoft.com/office/drawing/2014/main" xmlns="" id="{B0681352-FCC8-4430-8E82-50B88CBDB7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he-IL"/>
              <a:t>אסיפת בעלי הדירות 1/2023</a:t>
            </a:r>
            <a:endParaRPr lang="aa-ET"/>
          </a:p>
        </p:txBody>
      </p:sp>
      <p:sp>
        <p:nvSpPr>
          <p:cNvPr id="6" name="Slide Number Placeholder 5">
            <a:extLst>
              <a:ext uri="{FF2B5EF4-FFF2-40B4-BE49-F238E27FC236}">
                <a16:creationId xmlns:a16="http://schemas.microsoft.com/office/drawing/2014/main" xmlns="" id="{C77812ED-C0F5-4E22-B6D9-EC598C114A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AA7FE8-D1D2-416A-A968-3AC6B47835B8}" type="slidenum">
              <a:rPr lang="aa-ET" smtClean="0"/>
              <a:t>‹#›</a:t>
            </a:fld>
            <a:endParaRPr lang="aa-ET"/>
          </a:p>
        </p:txBody>
      </p:sp>
    </p:spTree>
    <p:extLst>
      <p:ext uri="{BB962C8B-B14F-4D97-AF65-F5344CB8AC3E}">
        <p14:creationId xmlns:p14="http://schemas.microsoft.com/office/powerpoint/2010/main" val="1510213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a-E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microsoft.com/office/2018/10/relationships/comments" Target="../comments/modernComment_126_2B3F5306.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xmlns="" id="{FE6BD3C3-2DBE-42F9-BEB3-0C7C9FEA240E}"/>
              </a:ext>
            </a:extLst>
          </p:cNvPr>
          <p:cNvSpPr/>
          <p:nvPr/>
        </p:nvSpPr>
        <p:spPr>
          <a:xfrm>
            <a:off x="0" y="-44878"/>
            <a:ext cx="12192000" cy="4176346"/>
          </a:xfrm>
          <a:prstGeom prst="rect">
            <a:avLst/>
          </a:prstGeom>
          <a:solidFill>
            <a:schemeClr val="accent5">
              <a:lumMod val="60000"/>
              <a:lumOff val="40000"/>
            </a:schemeClr>
          </a:solidFill>
          <a:ln w="25400" cap="flat" cmpd="sng" algn="ctr">
            <a:noFill/>
            <a:prstDash val="solid"/>
          </a:ln>
          <a:effectLst>
            <a:outerShdw blurRad="228600" dist="152400" dir="5400000" algn="t" rotWithShape="0">
              <a:prstClr val="black">
                <a:alpha val="31000"/>
              </a:prstClr>
            </a:outerShdw>
          </a:effectLst>
        </p:spPr>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10" name="Rectangle 15">
            <a:extLst>
              <a:ext uri="{FF2B5EF4-FFF2-40B4-BE49-F238E27FC236}">
                <a16:creationId xmlns:a16="http://schemas.microsoft.com/office/drawing/2014/main" xmlns="" id="{23E2E984-7AB8-4410-BD1D-88FD4F88930A}"/>
              </a:ext>
            </a:extLst>
          </p:cNvPr>
          <p:cNvSpPr>
            <a:spLocks noChangeArrowheads="1"/>
          </p:cNvSpPr>
          <p:nvPr/>
        </p:nvSpPr>
        <p:spPr bwMode="auto">
          <a:xfrm>
            <a:off x="227134" y="4001341"/>
            <a:ext cx="7622931" cy="1122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lvl="0" algn="r" rtl="1">
              <a:spcBef>
                <a:spcPct val="0"/>
              </a:spcBef>
              <a:buNone/>
              <a:defRPr/>
            </a:pPr>
            <a:r>
              <a:rPr lang="he-IL" sz="5400" b="1" dirty="0">
                <a:solidFill>
                  <a:srgbClr val="FF0000"/>
                </a:solidFill>
              </a:rPr>
              <a:t>סביוני רמת אביב </a:t>
            </a:r>
            <a:endParaRPr lang="en-US" sz="5400" b="1" dirty="0">
              <a:solidFill>
                <a:srgbClr val="FF0000"/>
              </a:solidFill>
            </a:endParaRPr>
          </a:p>
          <a:p>
            <a:pPr lvl="0" algn="r" rtl="1">
              <a:spcBef>
                <a:spcPct val="0"/>
              </a:spcBef>
              <a:buNone/>
              <a:defRPr/>
            </a:pPr>
            <a:endParaRPr lang="he-IL" altLang="he-IL" sz="4400" b="1" dirty="0">
              <a:effectLst>
                <a:outerShdw blurRad="38100" dist="38100" dir="2700000" algn="tl">
                  <a:srgbClr val="000000">
                    <a:alpha val="43137"/>
                  </a:srgbClr>
                </a:outerShdw>
              </a:effectLst>
            </a:endParaRPr>
          </a:p>
          <a:p>
            <a:pPr lvl="0" algn="r" rtl="1">
              <a:spcBef>
                <a:spcPct val="0"/>
              </a:spcBef>
              <a:buNone/>
              <a:defRPr/>
            </a:pPr>
            <a:r>
              <a:rPr lang="he-IL" altLang="he-IL" sz="4800" b="1" u="sng" dirty="0">
                <a:effectLst>
                  <a:outerShdw blurRad="38100" dist="38100" dir="2700000" algn="tl">
                    <a:srgbClr val="000000">
                      <a:alpha val="43137"/>
                    </a:srgbClr>
                  </a:outerShdw>
                </a:effectLst>
              </a:rPr>
              <a:t>אסיפה כללית – בעלי דירות</a:t>
            </a:r>
          </a:p>
          <a:p>
            <a:pPr lvl="0" algn="r" rtl="1">
              <a:spcBef>
                <a:spcPct val="0"/>
              </a:spcBef>
              <a:buNone/>
              <a:defRPr/>
            </a:pPr>
            <a:endParaRPr lang="he-IL" altLang="he-IL" b="1" dirty="0"/>
          </a:p>
          <a:p>
            <a:pPr lvl="0" algn="r" rtl="1">
              <a:spcBef>
                <a:spcPct val="0"/>
              </a:spcBef>
              <a:buNone/>
              <a:defRPr/>
            </a:pPr>
            <a:r>
              <a:rPr lang="he-IL" altLang="he-IL" b="1" dirty="0"/>
              <a:t>30 לדצמבר 2024</a:t>
            </a:r>
            <a:endParaRPr kumimoji="0" lang="en-US" altLang="he-IL"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endParaRPr>
          </a:p>
          <a:p>
            <a:pPr marL="0" marR="0" lvl="0" indent="0" algn="r" defTabSz="914400" rtl="1" eaLnBrk="1" fontAlgn="auto" latinLnBrk="0" hangingPunct="1">
              <a:lnSpc>
                <a:spcPct val="100000"/>
              </a:lnSpc>
              <a:spcBef>
                <a:spcPct val="0"/>
              </a:spcBef>
              <a:spcAft>
                <a:spcPts val="0"/>
              </a:spcAft>
              <a:buClrTx/>
              <a:buSzTx/>
              <a:buFontTx/>
              <a:buNone/>
              <a:tabLst/>
              <a:defRPr/>
            </a:pPr>
            <a:endParaRPr kumimoji="0" lang="en-US" altLang="he-IL" sz="2800" b="0" i="0" u="none" strike="noStrike" kern="1200" cap="none" spc="0" normalizeH="0" baseline="0" noProof="0" dirty="0">
              <a:ln>
                <a:noFill/>
              </a:ln>
              <a:solidFill>
                <a:prstClr val="white">
                  <a:lumMod val="65000"/>
                </a:prstClr>
              </a:solidFill>
              <a:effectLst/>
              <a:uLnTx/>
              <a:uFillTx/>
              <a:latin typeface="Arial" panose="020B0604020202020204" pitchFamily="34" charset="0"/>
              <a:ea typeface="+mn-ea"/>
              <a:cs typeface="Arial" panose="020B0604020202020204" pitchFamily="34" charset="0"/>
            </a:endParaRPr>
          </a:p>
        </p:txBody>
      </p:sp>
      <p:pic>
        <p:nvPicPr>
          <p:cNvPr id="2" name="Picture 2" descr="פרויקט סביוני רמת אביב בתל אביב - יפו | גורו">
            <a:extLst>
              <a:ext uri="{FF2B5EF4-FFF2-40B4-BE49-F238E27FC236}">
                <a16:creationId xmlns:a16="http://schemas.microsoft.com/office/drawing/2014/main" xmlns="" id="{8EF7A710-BFBE-4277-8113-E0A4BC662A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66440" y="4562557"/>
            <a:ext cx="2765848" cy="2071716"/>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pic>
        <p:nvPicPr>
          <p:cNvPr id="5" name="תמונה 4" descr="תמונה שמכילה טקסט, שלט&#10;&#10;התיאור נוצר באופן אוטומטי">
            <a:extLst>
              <a:ext uri="{FF2B5EF4-FFF2-40B4-BE49-F238E27FC236}">
                <a16:creationId xmlns:a16="http://schemas.microsoft.com/office/drawing/2014/main" xmlns="" id="{76ECC172-B597-49FE-A8B2-67DF0140EFC7}"/>
              </a:ext>
            </a:extLst>
          </p:cNvPr>
          <p:cNvPicPr>
            <a:picLocks noChangeAspect="1"/>
          </p:cNvPicPr>
          <p:nvPr/>
        </p:nvPicPr>
        <p:blipFill rotWithShape="1">
          <a:blip r:embed="rId3">
            <a:extLst>
              <a:ext uri="{28A0092B-C50C-407E-A947-70E740481C1C}">
                <a14:useLocalDpi xmlns:a14="http://schemas.microsoft.com/office/drawing/2010/main" val="0"/>
              </a:ext>
            </a:extLst>
          </a:blip>
          <a:srcRect b="9565"/>
          <a:stretch/>
        </p:blipFill>
        <p:spPr>
          <a:xfrm>
            <a:off x="464765" y="555560"/>
            <a:ext cx="3425449" cy="1284460"/>
          </a:xfrm>
          <a:prstGeom prst="rect">
            <a:avLst/>
          </a:prstGeom>
        </p:spPr>
      </p:pic>
      <p:sp>
        <p:nvSpPr>
          <p:cNvPr id="3" name="Footer Placeholder 2">
            <a:extLst>
              <a:ext uri="{FF2B5EF4-FFF2-40B4-BE49-F238E27FC236}">
                <a16:creationId xmlns:a16="http://schemas.microsoft.com/office/drawing/2014/main" xmlns="" id="{E9CE0B6A-38F5-AA8B-E088-D710988FA548}"/>
              </a:ext>
            </a:extLst>
          </p:cNvPr>
          <p:cNvSpPr>
            <a:spLocks noGrp="1"/>
          </p:cNvSpPr>
          <p:nvPr>
            <p:ph type="ftr" sz="quarter" idx="11"/>
          </p:nvPr>
        </p:nvSpPr>
        <p:spPr/>
        <p:txBody>
          <a:bodyPr/>
          <a:lstStyle/>
          <a:p>
            <a:r>
              <a:rPr lang="he-IL" dirty="0"/>
              <a:t>אסיפת בעלי הדירות 12/2024</a:t>
            </a:r>
            <a:endParaRPr lang="aa-ET" dirty="0"/>
          </a:p>
        </p:txBody>
      </p:sp>
      <p:sp>
        <p:nvSpPr>
          <p:cNvPr id="4" name="Slide Number Placeholder 3">
            <a:extLst>
              <a:ext uri="{FF2B5EF4-FFF2-40B4-BE49-F238E27FC236}">
                <a16:creationId xmlns:a16="http://schemas.microsoft.com/office/drawing/2014/main" xmlns="" id="{C8239679-B4A4-70CB-1023-E290ECDCC48D}"/>
              </a:ext>
            </a:extLst>
          </p:cNvPr>
          <p:cNvSpPr>
            <a:spLocks noGrp="1"/>
          </p:cNvSpPr>
          <p:nvPr>
            <p:ph type="sldNum" sz="quarter" idx="12"/>
          </p:nvPr>
        </p:nvSpPr>
        <p:spPr/>
        <p:txBody>
          <a:bodyPr/>
          <a:lstStyle/>
          <a:p>
            <a:fld id="{A5AA7FE8-D1D2-416A-A968-3AC6B47835B8}" type="slidenum">
              <a:rPr lang="aa-ET" smtClean="0"/>
              <a:t>1</a:t>
            </a:fld>
            <a:endParaRPr lang="aa-ET"/>
          </a:p>
        </p:txBody>
      </p:sp>
    </p:spTree>
    <p:extLst>
      <p:ext uri="{BB962C8B-B14F-4D97-AF65-F5344CB8AC3E}">
        <p14:creationId xmlns:p14="http://schemas.microsoft.com/office/powerpoint/2010/main" val="85378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21EE94E7-4964-4528-B484-8761D8B2242B}"/>
              </a:ext>
            </a:extLst>
          </p:cNvPr>
          <p:cNvSpPr/>
          <p:nvPr/>
        </p:nvSpPr>
        <p:spPr>
          <a:xfrm>
            <a:off x="0" y="-813155"/>
            <a:ext cx="12192000" cy="6858001"/>
          </a:xfrm>
          <a:prstGeom prst="rect">
            <a:avLst/>
          </a:prstGeom>
          <a:gradFill flip="none" rotWithShape="1">
            <a:gsLst>
              <a:gs pos="0">
                <a:schemeClr val="bg1">
                  <a:lumMod val="50000"/>
                </a:schemeClr>
              </a:gs>
              <a:gs pos="97000">
                <a:schemeClr val="bg1">
                  <a:lumMod val="95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7" name="Rectangle 6">
            <a:extLst>
              <a:ext uri="{FF2B5EF4-FFF2-40B4-BE49-F238E27FC236}">
                <a16:creationId xmlns:a16="http://schemas.microsoft.com/office/drawing/2014/main" xmlns="" id="{8C8AED20-AA6A-440E-8FA3-0F3D4BF3F975}"/>
              </a:ext>
            </a:extLst>
          </p:cNvPr>
          <p:cNvSpPr/>
          <p:nvPr/>
        </p:nvSpPr>
        <p:spPr>
          <a:xfrm>
            <a:off x="1524000" y="-1"/>
            <a:ext cx="9144000" cy="5039136"/>
          </a:xfrm>
          <a:prstGeom prst="rect">
            <a:avLst/>
          </a:prstGeom>
        </p:spPr>
        <p:txBody>
          <a:bodyPr wrap="square" anchor="ctr">
            <a:spAutoFit/>
          </a:bodyPr>
          <a:lstStyle/>
          <a:p>
            <a:pPr marL="0" marR="0" lvl="0" indent="0" algn="ctr" defTabSz="914400" rtl="0" eaLnBrk="1" fontAlgn="auto" latinLnBrk="0" hangingPunct="1">
              <a:lnSpc>
                <a:spcPct val="150000"/>
              </a:lnSpc>
              <a:spcBef>
                <a:spcPts val="600"/>
              </a:spcBef>
              <a:spcAft>
                <a:spcPts val="0"/>
              </a:spcAft>
              <a:buClrTx/>
              <a:buSzTx/>
              <a:buFontTx/>
              <a:buNone/>
              <a:tabLst/>
              <a:defRPr/>
            </a:pPr>
            <a:r>
              <a:rPr lang="en-US" sz="23900" b="1" dirty="0">
                <a:solidFill>
                  <a:prstClr val="white">
                    <a:alpha val="57000"/>
                  </a:prstClr>
                </a:solidFill>
                <a:latin typeface="Calibri"/>
                <a:cs typeface="Arial" charset="0"/>
              </a:rPr>
              <a:t>2</a:t>
            </a:r>
            <a:endParaRPr kumimoji="0" lang="en-US" sz="23900" b="1" i="0" u="none" strike="noStrike" kern="1200" cap="none" spc="0" normalizeH="0" baseline="0" noProof="0" dirty="0">
              <a:ln>
                <a:noFill/>
              </a:ln>
              <a:solidFill>
                <a:prstClr val="white">
                  <a:alpha val="57000"/>
                </a:prstClr>
              </a:solidFill>
              <a:effectLst/>
              <a:uLnTx/>
              <a:uFillTx/>
              <a:latin typeface="Calibri"/>
              <a:ea typeface="+mn-ea"/>
              <a:cs typeface="Arial" charset="0"/>
            </a:endParaRPr>
          </a:p>
        </p:txBody>
      </p:sp>
      <p:sp>
        <p:nvSpPr>
          <p:cNvPr id="10" name="Rectangle 9">
            <a:extLst>
              <a:ext uri="{FF2B5EF4-FFF2-40B4-BE49-F238E27FC236}">
                <a16:creationId xmlns:a16="http://schemas.microsoft.com/office/drawing/2014/main" xmlns="" id="{8788AFA3-9683-4431-914F-EEA219A2FECE}"/>
              </a:ext>
            </a:extLst>
          </p:cNvPr>
          <p:cNvSpPr/>
          <p:nvPr/>
        </p:nvSpPr>
        <p:spPr>
          <a:xfrm>
            <a:off x="-1" y="4495736"/>
            <a:ext cx="12192000" cy="736846"/>
          </a:xfrm>
          <a:prstGeom prst="rect">
            <a:avLst/>
          </a:prstGeom>
          <a:solidFill>
            <a:srgbClr val="000000">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a-ET" dirty="0"/>
          </a:p>
        </p:txBody>
      </p:sp>
      <p:sp>
        <p:nvSpPr>
          <p:cNvPr id="8" name="Rectangle 7">
            <a:extLst>
              <a:ext uri="{FF2B5EF4-FFF2-40B4-BE49-F238E27FC236}">
                <a16:creationId xmlns:a16="http://schemas.microsoft.com/office/drawing/2014/main" xmlns="" id="{FCF7ABB0-853B-4920-B806-2C40809AFF47}"/>
              </a:ext>
            </a:extLst>
          </p:cNvPr>
          <p:cNvSpPr/>
          <p:nvPr/>
        </p:nvSpPr>
        <p:spPr>
          <a:xfrm>
            <a:off x="-1" y="2376319"/>
            <a:ext cx="12192000" cy="1306255"/>
          </a:xfrm>
          <a:prstGeom prst="rect">
            <a:avLst/>
          </a:prstGeom>
        </p:spPr>
        <p:txBody>
          <a:bodyPr wrap="square" anchor="ctr">
            <a:spAutoFit/>
          </a:bodyPr>
          <a:lstStyle/>
          <a:p>
            <a:pPr marL="0" marR="0" lvl="0" indent="0" algn="ctr" defTabSz="914400" rtl="1" eaLnBrk="1" fontAlgn="auto" latinLnBrk="0" hangingPunct="1">
              <a:lnSpc>
                <a:spcPct val="150000"/>
              </a:lnSpc>
              <a:spcBef>
                <a:spcPts val="600"/>
              </a:spcBef>
              <a:spcAft>
                <a:spcPts val="0"/>
              </a:spcAft>
              <a:buClrTx/>
              <a:buSzTx/>
              <a:buFontTx/>
              <a:buNone/>
              <a:tabLst/>
              <a:defRPr/>
            </a:pPr>
            <a:r>
              <a:rPr kumimoji="0" lang="he-IL" sz="6000" b="1" i="0" u="none" strike="noStrike" kern="1200" cap="none" spc="0" normalizeH="0" baseline="0" noProof="0" dirty="0">
                <a:ln>
                  <a:noFill/>
                </a:ln>
                <a:solidFill>
                  <a:srgbClr val="C00000"/>
                </a:solidFill>
                <a:effectLst/>
                <a:uLnTx/>
                <a:uFillTx/>
                <a:latin typeface="Arial" charset="0"/>
                <a:ea typeface="+mn-ea"/>
                <a:cs typeface="Arial" charset="0"/>
              </a:rPr>
              <a:t>דגשים לשנת 2025</a:t>
            </a:r>
            <a:endParaRPr kumimoji="0" lang="en-US" sz="6000" b="1" i="0" u="none" strike="noStrike" kern="1200" cap="none" spc="0" normalizeH="0" baseline="0" noProof="0" dirty="0">
              <a:ln>
                <a:noFill/>
              </a:ln>
              <a:solidFill>
                <a:srgbClr val="C00000"/>
              </a:solidFill>
              <a:effectLst/>
              <a:uLnTx/>
              <a:uFillTx/>
              <a:latin typeface="Arial" charset="0"/>
              <a:ea typeface="+mn-ea"/>
              <a:cs typeface="Arial" charset="0"/>
            </a:endParaRPr>
          </a:p>
        </p:txBody>
      </p:sp>
      <p:pic>
        <p:nvPicPr>
          <p:cNvPr id="13" name="תמונה 12" descr="תמונה שמכילה טקסט, שלט&#10;&#10;התיאור נוצר באופן אוטומטי">
            <a:extLst>
              <a:ext uri="{FF2B5EF4-FFF2-40B4-BE49-F238E27FC236}">
                <a16:creationId xmlns:a16="http://schemas.microsoft.com/office/drawing/2014/main" xmlns="" id="{23185640-B4C3-4891-9831-56EE841E924A}"/>
              </a:ext>
            </a:extLst>
          </p:cNvPr>
          <p:cNvPicPr>
            <a:picLocks noChangeAspect="1"/>
          </p:cNvPicPr>
          <p:nvPr/>
        </p:nvPicPr>
        <p:blipFill rotWithShape="1">
          <a:blip r:embed="rId2">
            <a:extLst>
              <a:ext uri="{28A0092B-C50C-407E-A947-70E740481C1C}">
                <a14:useLocalDpi xmlns:a14="http://schemas.microsoft.com/office/drawing/2010/main" val="0"/>
              </a:ext>
            </a:extLst>
          </a:blip>
          <a:srcRect b="9565"/>
          <a:stretch/>
        </p:blipFill>
        <p:spPr>
          <a:xfrm>
            <a:off x="387306" y="5867914"/>
            <a:ext cx="2199303" cy="824685"/>
          </a:xfrm>
          <a:prstGeom prst="rect">
            <a:avLst/>
          </a:prstGeom>
        </p:spPr>
      </p:pic>
      <p:sp>
        <p:nvSpPr>
          <p:cNvPr id="2" name="Footer Placeholder 1">
            <a:extLst>
              <a:ext uri="{FF2B5EF4-FFF2-40B4-BE49-F238E27FC236}">
                <a16:creationId xmlns:a16="http://schemas.microsoft.com/office/drawing/2014/main" xmlns="" id="{4D703AFA-3AB1-7470-2353-73D4ACCF279F}"/>
              </a:ext>
            </a:extLst>
          </p:cNvPr>
          <p:cNvSpPr>
            <a:spLocks noGrp="1"/>
          </p:cNvSpPr>
          <p:nvPr>
            <p:ph type="ftr" sz="quarter" idx="11"/>
          </p:nvPr>
        </p:nvSpPr>
        <p:spPr/>
        <p:txBody>
          <a:bodyPr/>
          <a:lstStyle/>
          <a:p>
            <a:r>
              <a:rPr lang="he-IL" dirty="0"/>
              <a:t>אסיפת בעלי הדירות 12/2024</a:t>
            </a:r>
            <a:endParaRPr lang="aa-ET" dirty="0"/>
          </a:p>
        </p:txBody>
      </p:sp>
      <p:sp>
        <p:nvSpPr>
          <p:cNvPr id="3" name="Slide Number Placeholder 2">
            <a:extLst>
              <a:ext uri="{FF2B5EF4-FFF2-40B4-BE49-F238E27FC236}">
                <a16:creationId xmlns:a16="http://schemas.microsoft.com/office/drawing/2014/main" xmlns="" id="{F50A52C4-62AB-4615-3A22-40ACD1C2E639}"/>
              </a:ext>
            </a:extLst>
          </p:cNvPr>
          <p:cNvSpPr>
            <a:spLocks noGrp="1"/>
          </p:cNvSpPr>
          <p:nvPr>
            <p:ph type="sldNum" sz="quarter" idx="12"/>
          </p:nvPr>
        </p:nvSpPr>
        <p:spPr/>
        <p:txBody>
          <a:bodyPr/>
          <a:lstStyle/>
          <a:p>
            <a:fld id="{A5AA7FE8-D1D2-416A-A968-3AC6B47835B8}" type="slidenum">
              <a:rPr lang="aa-ET" smtClean="0"/>
              <a:pPr/>
              <a:t>10</a:t>
            </a:fld>
            <a:endParaRPr lang="aa-ET"/>
          </a:p>
        </p:txBody>
      </p:sp>
    </p:spTree>
    <p:extLst>
      <p:ext uri="{BB962C8B-B14F-4D97-AF65-F5344CB8AC3E}">
        <p14:creationId xmlns:p14="http://schemas.microsoft.com/office/powerpoint/2010/main" val="10300272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Content Placeholder 2">
            <a:extLst>
              <a:ext uri="{FF2B5EF4-FFF2-40B4-BE49-F238E27FC236}">
                <a16:creationId xmlns:a16="http://schemas.microsoft.com/office/drawing/2014/main" xmlns="" id="{D6BD028A-661A-475B-A65A-D60BB1EDE816}"/>
              </a:ext>
            </a:extLst>
          </p:cNvPr>
          <p:cNvSpPr>
            <a:spLocks noGrp="1"/>
          </p:cNvSpPr>
          <p:nvPr>
            <p:ph idx="1"/>
          </p:nvPr>
        </p:nvSpPr>
        <p:spPr>
          <a:xfrm>
            <a:off x="387306" y="278815"/>
            <a:ext cx="10819174" cy="5257800"/>
          </a:xfrm>
        </p:spPr>
        <p:txBody>
          <a:bodyPr>
            <a:normAutofit/>
          </a:bodyPr>
          <a:lstStyle/>
          <a:p>
            <a:pPr marL="0" indent="0" algn="r" rtl="1">
              <a:lnSpc>
                <a:spcPct val="150000"/>
              </a:lnSpc>
              <a:spcBef>
                <a:spcPts val="600"/>
              </a:spcBef>
              <a:buNone/>
              <a:defRPr/>
            </a:pPr>
            <a:r>
              <a:rPr lang="he-IL" sz="3300" b="1" dirty="0">
                <a:solidFill>
                  <a:srgbClr val="C00000"/>
                </a:solidFill>
                <a:cs typeface="Arial" charset="0"/>
              </a:rPr>
              <a:t>דגשים  לתפעול לשנת 2025</a:t>
            </a:r>
          </a:p>
          <a:p>
            <a:pPr algn="r" rtl="1">
              <a:lnSpc>
                <a:spcPct val="150000"/>
              </a:lnSpc>
              <a:spcBef>
                <a:spcPts val="600"/>
              </a:spcBef>
              <a:defRPr/>
            </a:pPr>
            <a:r>
              <a:rPr lang="he-IL" sz="1800" b="1" u="sng" dirty="0">
                <a:cs typeface="Arial" charset="0"/>
              </a:rPr>
              <a:t>שמירה על מסגרת התקציב </a:t>
            </a:r>
            <a:r>
              <a:rPr lang="he-IL" sz="1800" b="1" dirty="0">
                <a:cs typeface="Arial" charset="0"/>
              </a:rPr>
              <a:t> תוך מתן תשומת לב לתמחור נכון לעומת דרישות מוגזמות של הספקים. בקרת ההוצאות וביצוע עצמי במידת האפשר לפני פניה לספקים חיצוניים. </a:t>
            </a:r>
          </a:p>
          <a:p>
            <a:pPr algn="r" rtl="1">
              <a:lnSpc>
                <a:spcPct val="150000"/>
              </a:lnSpc>
              <a:spcBef>
                <a:spcPts val="600"/>
              </a:spcBef>
              <a:defRPr/>
            </a:pPr>
            <a:r>
              <a:rPr lang="he-IL" sz="1800" b="1" dirty="0">
                <a:cs typeface="Arial" charset="0"/>
              </a:rPr>
              <a:t>אבטחה – שיפור הבקרה במבואות הכניסה על המבקרים, שליחים וספקים.</a:t>
            </a:r>
          </a:p>
          <a:p>
            <a:pPr algn="r" rtl="1">
              <a:lnSpc>
                <a:spcPct val="150000"/>
              </a:lnSpc>
              <a:spcBef>
                <a:spcPts val="600"/>
              </a:spcBef>
              <a:defRPr/>
            </a:pPr>
            <a:r>
              <a:rPr lang="he-IL" sz="1800" b="1" dirty="0">
                <a:cs typeface="Arial" charset="0"/>
              </a:rPr>
              <a:t>ביטוח – מציאת מבטח למתחם עקב ריבוי התביעות ורצונה של החברה הנוכחית לאור ההפסדים שלה, לא לבצע המשך לביטוח. ניהול מרכזי של התביעות בצורה מסודרת .</a:t>
            </a:r>
          </a:p>
          <a:p>
            <a:pPr algn="r" rtl="1">
              <a:lnSpc>
                <a:spcPct val="150000"/>
              </a:lnSpc>
              <a:spcBef>
                <a:spcPts val="600"/>
              </a:spcBef>
              <a:defRPr/>
            </a:pPr>
            <a:r>
              <a:rPr lang="he-IL" sz="1800" b="1" dirty="0">
                <a:cs typeface="Arial" charset="0"/>
              </a:rPr>
              <a:t> קליטת אנשי תחזוקה מקצועיים ומנוסים יחד עם חברת הניהול שיוכל לתת מענה ושרות ברמה טובה לביקורות וטיפולים שוטפים, טיפולים מונעים למערכות השונות וביצוע תיקונים של תקלות ככל שיידרש.</a:t>
            </a:r>
          </a:p>
          <a:p>
            <a:pPr algn="r" rtl="1">
              <a:lnSpc>
                <a:spcPct val="150000"/>
              </a:lnSpc>
              <a:spcBef>
                <a:spcPts val="600"/>
              </a:spcBef>
              <a:defRPr/>
            </a:pPr>
            <a:r>
              <a:rPr lang="he-IL" sz="1800" b="1" dirty="0">
                <a:cs typeface="Arial" charset="0"/>
              </a:rPr>
              <a:t>טיפול בגינה ושיפור הנראות שלה.</a:t>
            </a:r>
          </a:p>
          <a:p>
            <a:pPr algn="r" rtl="1">
              <a:lnSpc>
                <a:spcPct val="150000"/>
              </a:lnSpc>
              <a:spcBef>
                <a:spcPts val="600"/>
              </a:spcBef>
              <a:defRPr/>
            </a:pPr>
            <a:r>
              <a:rPr lang="he-IL" sz="1800" b="1" dirty="0">
                <a:cs typeface="Arial" charset="0"/>
              </a:rPr>
              <a:t>ביצוע פרויקטים נוספים/ השקעות במתחם בהתאם לתקציב ותוצאות התביעה נגד </a:t>
            </a:r>
            <a:r>
              <a:rPr lang="he-IL" sz="1800" b="1" dirty="0" err="1">
                <a:cs typeface="Arial" charset="0"/>
              </a:rPr>
              <a:t>אסקו</a:t>
            </a:r>
            <a:r>
              <a:rPr lang="he-IL" sz="1800" b="1" dirty="0">
                <a:cs typeface="Arial" charset="0"/>
              </a:rPr>
              <a:t>. </a:t>
            </a:r>
          </a:p>
          <a:p>
            <a:pPr algn="r" rtl="1">
              <a:lnSpc>
                <a:spcPct val="150000"/>
              </a:lnSpc>
              <a:spcBef>
                <a:spcPts val="600"/>
              </a:spcBef>
              <a:defRPr/>
            </a:pPr>
            <a:endParaRPr lang="he-IL" sz="1800" b="1" dirty="0">
              <a:cs typeface="Arial" charset="0"/>
            </a:endParaRPr>
          </a:p>
        </p:txBody>
      </p:sp>
      <p:pic>
        <p:nvPicPr>
          <p:cNvPr id="7" name="תמונה 6" descr="תמונה שמכילה טקסט, שלט&#10;&#10;התיאור נוצר באופן אוטומטי">
            <a:extLst>
              <a:ext uri="{FF2B5EF4-FFF2-40B4-BE49-F238E27FC236}">
                <a16:creationId xmlns:a16="http://schemas.microsoft.com/office/drawing/2014/main" xmlns="" id="{BBA37EDD-C600-4B77-8E5D-7930DAECD261}"/>
              </a:ext>
            </a:extLst>
          </p:cNvPr>
          <p:cNvPicPr>
            <a:picLocks noChangeAspect="1"/>
          </p:cNvPicPr>
          <p:nvPr/>
        </p:nvPicPr>
        <p:blipFill rotWithShape="1">
          <a:blip r:embed="rId2">
            <a:extLst>
              <a:ext uri="{28A0092B-C50C-407E-A947-70E740481C1C}">
                <a14:useLocalDpi xmlns:a14="http://schemas.microsoft.com/office/drawing/2010/main" val="0"/>
              </a:ext>
            </a:extLst>
          </a:blip>
          <a:srcRect b="9565"/>
          <a:stretch/>
        </p:blipFill>
        <p:spPr>
          <a:xfrm>
            <a:off x="387306" y="5867914"/>
            <a:ext cx="2199303" cy="824685"/>
          </a:xfrm>
          <a:prstGeom prst="rect">
            <a:avLst/>
          </a:prstGeom>
        </p:spPr>
      </p:pic>
      <p:sp>
        <p:nvSpPr>
          <p:cNvPr id="2" name="Footer Placeholder 1">
            <a:extLst>
              <a:ext uri="{FF2B5EF4-FFF2-40B4-BE49-F238E27FC236}">
                <a16:creationId xmlns:a16="http://schemas.microsoft.com/office/drawing/2014/main" xmlns="" id="{11B75901-46CD-BFEC-1BF6-772DFFF7C49B}"/>
              </a:ext>
            </a:extLst>
          </p:cNvPr>
          <p:cNvSpPr>
            <a:spLocks noGrp="1"/>
          </p:cNvSpPr>
          <p:nvPr>
            <p:ph type="ftr" sz="quarter" idx="11"/>
          </p:nvPr>
        </p:nvSpPr>
        <p:spPr/>
        <p:txBody>
          <a:bodyPr/>
          <a:lstStyle/>
          <a:p>
            <a:r>
              <a:rPr lang="he-IL" dirty="0"/>
              <a:t>אסיפת בעלי הדירות 12/2024</a:t>
            </a:r>
            <a:endParaRPr lang="aa-ET" dirty="0"/>
          </a:p>
        </p:txBody>
      </p:sp>
      <p:sp>
        <p:nvSpPr>
          <p:cNvPr id="3" name="Slide Number Placeholder 2">
            <a:extLst>
              <a:ext uri="{FF2B5EF4-FFF2-40B4-BE49-F238E27FC236}">
                <a16:creationId xmlns:a16="http://schemas.microsoft.com/office/drawing/2014/main" xmlns="" id="{839CDDB8-5991-4A02-FDC9-2CA3B29CE099}"/>
              </a:ext>
            </a:extLst>
          </p:cNvPr>
          <p:cNvSpPr>
            <a:spLocks noGrp="1"/>
          </p:cNvSpPr>
          <p:nvPr>
            <p:ph type="sldNum" sz="quarter" idx="12"/>
          </p:nvPr>
        </p:nvSpPr>
        <p:spPr/>
        <p:txBody>
          <a:bodyPr/>
          <a:lstStyle/>
          <a:p>
            <a:fld id="{A5AA7FE8-D1D2-416A-A968-3AC6B47835B8}" type="slidenum">
              <a:rPr lang="aa-ET" smtClean="0"/>
              <a:pPr/>
              <a:t>11</a:t>
            </a:fld>
            <a:endParaRPr lang="aa-ET"/>
          </a:p>
        </p:txBody>
      </p:sp>
    </p:spTree>
    <p:extLst>
      <p:ext uri="{BB962C8B-B14F-4D97-AF65-F5344CB8AC3E}">
        <p14:creationId xmlns:p14="http://schemas.microsoft.com/office/powerpoint/2010/main" val="621638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21EE94E7-4964-4528-B484-8761D8B2242B}"/>
              </a:ext>
            </a:extLst>
          </p:cNvPr>
          <p:cNvSpPr/>
          <p:nvPr/>
        </p:nvSpPr>
        <p:spPr>
          <a:xfrm>
            <a:off x="0" y="0"/>
            <a:ext cx="12192000" cy="6858001"/>
          </a:xfrm>
          <a:prstGeom prst="rect">
            <a:avLst/>
          </a:prstGeom>
          <a:gradFill flip="none" rotWithShape="1">
            <a:gsLst>
              <a:gs pos="0">
                <a:schemeClr val="bg1">
                  <a:lumMod val="50000"/>
                </a:schemeClr>
              </a:gs>
              <a:gs pos="97000">
                <a:schemeClr val="bg1">
                  <a:lumMod val="95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7" name="Rectangle 6">
            <a:extLst>
              <a:ext uri="{FF2B5EF4-FFF2-40B4-BE49-F238E27FC236}">
                <a16:creationId xmlns:a16="http://schemas.microsoft.com/office/drawing/2014/main" xmlns="" id="{8C8AED20-AA6A-440E-8FA3-0F3D4BF3F975}"/>
              </a:ext>
            </a:extLst>
          </p:cNvPr>
          <p:cNvSpPr/>
          <p:nvPr/>
        </p:nvSpPr>
        <p:spPr>
          <a:xfrm>
            <a:off x="1524000" y="-1"/>
            <a:ext cx="9144000" cy="5039136"/>
          </a:xfrm>
          <a:prstGeom prst="rect">
            <a:avLst/>
          </a:prstGeom>
        </p:spPr>
        <p:txBody>
          <a:bodyPr wrap="square" anchor="ctr">
            <a:spAutoFit/>
          </a:bodyPr>
          <a:lstStyle/>
          <a:p>
            <a:pPr marL="0" marR="0" lvl="0" indent="0" algn="ctr" defTabSz="914400" rtl="0" eaLnBrk="1" fontAlgn="auto" latinLnBrk="0" hangingPunct="1">
              <a:lnSpc>
                <a:spcPct val="150000"/>
              </a:lnSpc>
              <a:spcBef>
                <a:spcPts val="600"/>
              </a:spcBef>
              <a:spcAft>
                <a:spcPts val="0"/>
              </a:spcAft>
              <a:buClrTx/>
              <a:buSzTx/>
              <a:buFontTx/>
              <a:buNone/>
              <a:tabLst/>
              <a:defRPr/>
            </a:pPr>
            <a:r>
              <a:rPr lang="en-US" sz="23900" b="1" dirty="0">
                <a:solidFill>
                  <a:prstClr val="white">
                    <a:alpha val="57000"/>
                  </a:prstClr>
                </a:solidFill>
                <a:latin typeface="Calibri"/>
                <a:cs typeface="Arial" charset="0"/>
              </a:rPr>
              <a:t>3</a:t>
            </a:r>
            <a:endParaRPr kumimoji="0" lang="en-US" sz="23900" b="1" i="0" u="none" strike="noStrike" kern="1200" cap="none" spc="0" normalizeH="0" baseline="0" noProof="0" dirty="0">
              <a:ln>
                <a:noFill/>
              </a:ln>
              <a:solidFill>
                <a:prstClr val="white">
                  <a:alpha val="57000"/>
                </a:prstClr>
              </a:solidFill>
              <a:effectLst/>
              <a:uLnTx/>
              <a:uFillTx/>
              <a:latin typeface="Calibri"/>
              <a:ea typeface="+mn-ea"/>
              <a:cs typeface="Arial" charset="0"/>
            </a:endParaRPr>
          </a:p>
        </p:txBody>
      </p:sp>
      <p:sp>
        <p:nvSpPr>
          <p:cNvPr id="10" name="Rectangle 9">
            <a:extLst>
              <a:ext uri="{FF2B5EF4-FFF2-40B4-BE49-F238E27FC236}">
                <a16:creationId xmlns:a16="http://schemas.microsoft.com/office/drawing/2014/main" xmlns="" id="{8788AFA3-9683-4431-914F-EEA219A2FECE}"/>
              </a:ext>
            </a:extLst>
          </p:cNvPr>
          <p:cNvSpPr/>
          <p:nvPr/>
        </p:nvSpPr>
        <p:spPr>
          <a:xfrm>
            <a:off x="0" y="4450679"/>
            <a:ext cx="12192000" cy="736846"/>
          </a:xfrm>
          <a:prstGeom prst="rect">
            <a:avLst/>
          </a:prstGeom>
          <a:solidFill>
            <a:srgbClr val="000000">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a-ET" dirty="0"/>
          </a:p>
        </p:txBody>
      </p:sp>
      <p:sp>
        <p:nvSpPr>
          <p:cNvPr id="8" name="Rectangle 7">
            <a:extLst>
              <a:ext uri="{FF2B5EF4-FFF2-40B4-BE49-F238E27FC236}">
                <a16:creationId xmlns:a16="http://schemas.microsoft.com/office/drawing/2014/main" xmlns="" id="{FCF7ABB0-853B-4920-B806-2C40809AFF47}"/>
              </a:ext>
            </a:extLst>
          </p:cNvPr>
          <p:cNvSpPr/>
          <p:nvPr/>
        </p:nvSpPr>
        <p:spPr>
          <a:xfrm>
            <a:off x="0" y="2494893"/>
            <a:ext cx="12192000" cy="1306255"/>
          </a:xfrm>
          <a:prstGeom prst="rect">
            <a:avLst/>
          </a:prstGeom>
        </p:spPr>
        <p:txBody>
          <a:bodyPr wrap="square" anchor="ctr">
            <a:spAutoFit/>
          </a:bodyPr>
          <a:lstStyle/>
          <a:p>
            <a:pPr marL="0" marR="0" lvl="0" indent="0" algn="ctr" defTabSz="914400" rtl="1" eaLnBrk="1" fontAlgn="auto" latinLnBrk="0" hangingPunct="1">
              <a:lnSpc>
                <a:spcPct val="150000"/>
              </a:lnSpc>
              <a:spcBef>
                <a:spcPts val="600"/>
              </a:spcBef>
              <a:spcAft>
                <a:spcPts val="0"/>
              </a:spcAft>
              <a:buClrTx/>
              <a:buSzTx/>
              <a:buFontTx/>
              <a:buNone/>
              <a:tabLst/>
              <a:defRPr/>
            </a:pPr>
            <a:r>
              <a:rPr kumimoji="0" lang="he-IL" sz="6000" b="1" i="0" u="none" strike="noStrike" kern="1200" cap="none" spc="0" normalizeH="0" baseline="0" noProof="0" dirty="0">
                <a:ln>
                  <a:noFill/>
                </a:ln>
                <a:solidFill>
                  <a:srgbClr val="C00000"/>
                </a:solidFill>
                <a:effectLst/>
                <a:uLnTx/>
                <a:uFillTx/>
                <a:latin typeface="Arial" charset="0"/>
                <a:ea typeface="+mn-ea"/>
                <a:cs typeface="Arial" charset="0"/>
              </a:rPr>
              <a:t> תקציה מול ביצוע 2024 ותקציב 2025</a:t>
            </a:r>
            <a:endParaRPr kumimoji="0" lang="en-US" sz="6000" b="1" i="0" u="none" strike="noStrike" kern="1200" cap="none" spc="0" normalizeH="0" baseline="0" noProof="0" dirty="0">
              <a:ln>
                <a:noFill/>
              </a:ln>
              <a:solidFill>
                <a:srgbClr val="C00000"/>
              </a:solidFill>
              <a:effectLst/>
              <a:uLnTx/>
              <a:uFillTx/>
              <a:latin typeface="Arial" charset="0"/>
              <a:ea typeface="+mn-ea"/>
              <a:cs typeface="Arial" charset="0"/>
            </a:endParaRPr>
          </a:p>
        </p:txBody>
      </p:sp>
      <p:pic>
        <p:nvPicPr>
          <p:cNvPr id="13" name="תמונה 12" descr="תמונה שמכילה טקסט, שלט&#10;&#10;התיאור נוצר באופן אוטומטי">
            <a:extLst>
              <a:ext uri="{FF2B5EF4-FFF2-40B4-BE49-F238E27FC236}">
                <a16:creationId xmlns:a16="http://schemas.microsoft.com/office/drawing/2014/main" xmlns="" id="{DBD9FD02-DFDE-4E7F-9987-4C819B43C217}"/>
              </a:ext>
            </a:extLst>
          </p:cNvPr>
          <p:cNvPicPr>
            <a:picLocks noChangeAspect="1"/>
          </p:cNvPicPr>
          <p:nvPr/>
        </p:nvPicPr>
        <p:blipFill rotWithShape="1">
          <a:blip r:embed="rId2">
            <a:extLst>
              <a:ext uri="{28A0092B-C50C-407E-A947-70E740481C1C}">
                <a14:useLocalDpi xmlns:a14="http://schemas.microsoft.com/office/drawing/2010/main" val="0"/>
              </a:ext>
            </a:extLst>
          </a:blip>
          <a:srcRect b="9565"/>
          <a:stretch/>
        </p:blipFill>
        <p:spPr>
          <a:xfrm>
            <a:off x="387306" y="5867914"/>
            <a:ext cx="2199303" cy="824685"/>
          </a:xfrm>
          <a:prstGeom prst="rect">
            <a:avLst/>
          </a:prstGeom>
        </p:spPr>
      </p:pic>
      <p:sp>
        <p:nvSpPr>
          <p:cNvPr id="2" name="Footer Placeholder 1">
            <a:extLst>
              <a:ext uri="{FF2B5EF4-FFF2-40B4-BE49-F238E27FC236}">
                <a16:creationId xmlns:a16="http://schemas.microsoft.com/office/drawing/2014/main" xmlns="" id="{DC687AFB-BDFF-D7D4-EB5F-C79E4480A1C3}"/>
              </a:ext>
            </a:extLst>
          </p:cNvPr>
          <p:cNvSpPr>
            <a:spLocks noGrp="1"/>
          </p:cNvSpPr>
          <p:nvPr>
            <p:ph type="ftr" sz="quarter" idx="11"/>
          </p:nvPr>
        </p:nvSpPr>
        <p:spPr/>
        <p:txBody>
          <a:bodyPr/>
          <a:lstStyle/>
          <a:p>
            <a:r>
              <a:rPr lang="he-IL" dirty="0"/>
              <a:t>אסיפת בעלי הדירות 12/2024</a:t>
            </a:r>
            <a:endParaRPr lang="aa-ET" dirty="0"/>
          </a:p>
        </p:txBody>
      </p:sp>
      <p:sp>
        <p:nvSpPr>
          <p:cNvPr id="3" name="Slide Number Placeholder 2">
            <a:extLst>
              <a:ext uri="{FF2B5EF4-FFF2-40B4-BE49-F238E27FC236}">
                <a16:creationId xmlns:a16="http://schemas.microsoft.com/office/drawing/2014/main" xmlns="" id="{AFBB7F6E-A108-96F8-1A8A-6F8A2693CBAC}"/>
              </a:ext>
            </a:extLst>
          </p:cNvPr>
          <p:cNvSpPr>
            <a:spLocks noGrp="1"/>
          </p:cNvSpPr>
          <p:nvPr>
            <p:ph type="sldNum" sz="quarter" idx="12"/>
          </p:nvPr>
        </p:nvSpPr>
        <p:spPr/>
        <p:txBody>
          <a:bodyPr/>
          <a:lstStyle/>
          <a:p>
            <a:fld id="{A5AA7FE8-D1D2-416A-A968-3AC6B47835B8}" type="slidenum">
              <a:rPr lang="aa-ET" smtClean="0"/>
              <a:pPr/>
              <a:t>12</a:t>
            </a:fld>
            <a:endParaRPr lang="aa-ET"/>
          </a:p>
        </p:txBody>
      </p:sp>
    </p:spTree>
    <p:extLst>
      <p:ext uri="{BB962C8B-B14F-4D97-AF65-F5344CB8AC3E}">
        <p14:creationId xmlns:p14="http://schemas.microsoft.com/office/powerpoint/2010/main" val="12742461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Content Placeholder 2">
            <a:extLst>
              <a:ext uri="{FF2B5EF4-FFF2-40B4-BE49-F238E27FC236}">
                <a16:creationId xmlns:a16="http://schemas.microsoft.com/office/drawing/2014/main" xmlns="" id="{D6BD028A-661A-475B-A65A-D60BB1EDE816}"/>
              </a:ext>
            </a:extLst>
          </p:cNvPr>
          <p:cNvSpPr>
            <a:spLocks noGrp="1"/>
          </p:cNvSpPr>
          <p:nvPr>
            <p:ph idx="1"/>
          </p:nvPr>
        </p:nvSpPr>
        <p:spPr>
          <a:xfrm>
            <a:off x="263664" y="326936"/>
            <a:ext cx="11938250" cy="5227872"/>
          </a:xfrm>
        </p:spPr>
        <p:txBody>
          <a:bodyPr>
            <a:normAutofit/>
          </a:bodyPr>
          <a:lstStyle/>
          <a:p>
            <a:pPr marL="269875" lvl="1" indent="0" algn="r" rtl="1">
              <a:lnSpc>
                <a:spcPct val="150000"/>
              </a:lnSpc>
              <a:spcBef>
                <a:spcPts val="600"/>
              </a:spcBef>
              <a:buNone/>
              <a:defRPr/>
            </a:pPr>
            <a:r>
              <a:rPr lang="he-IL" sz="3500" b="1" dirty="0">
                <a:solidFill>
                  <a:srgbClr val="C00000"/>
                </a:solidFill>
                <a:cs typeface="Arial" charset="0"/>
              </a:rPr>
              <a:t>דגשים לתקציב 2025</a:t>
            </a:r>
          </a:p>
          <a:p>
            <a:pPr lvl="1" algn="r" rtl="1">
              <a:lnSpc>
                <a:spcPct val="150000"/>
              </a:lnSpc>
              <a:spcBef>
                <a:spcPts val="600"/>
              </a:spcBef>
              <a:defRPr/>
            </a:pPr>
            <a:r>
              <a:rPr lang="he-IL" sz="1800" dirty="0">
                <a:effectLst/>
                <a:latin typeface="Calibri" panose="020F0502020204030204" pitchFamily="34" charset="0"/>
                <a:ea typeface="Times New Roman" panose="02020603050405020304" pitchFamily="18" charset="0"/>
                <a:cs typeface="Arial" panose="020B0604020202020204" pitchFamily="34" charset="0"/>
              </a:rPr>
              <a:t>הוצאות מתוקצבות לשנת 2025 - 7831 אלפי ש"ח לעומת 7031 אלפי ש"ח בשנת 202</a:t>
            </a:r>
            <a:r>
              <a:rPr lang="he-IL" sz="1800" dirty="0">
                <a:latin typeface="Calibri" panose="020F0502020204030204" pitchFamily="34" charset="0"/>
                <a:ea typeface="Times New Roman" panose="02020603050405020304" pitchFamily="18" charset="0"/>
                <a:cs typeface="Arial" panose="020B0604020202020204" pitchFamily="34" charset="0"/>
              </a:rPr>
              <a:t>4</a:t>
            </a:r>
            <a:r>
              <a:rPr lang="he-IL" sz="1800" dirty="0">
                <a:effectLst/>
                <a:latin typeface="Calibri" panose="020F0502020204030204" pitchFamily="34" charset="0"/>
                <a:ea typeface="Times New Roman" panose="02020603050405020304" pitchFamily="18" charset="0"/>
                <a:cs typeface="Arial" panose="020B0604020202020204" pitchFamily="34" charset="0"/>
              </a:rPr>
              <a:t> ,</a:t>
            </a:r>
          </a:p>
          <a:p>
            <a:pPr lvl="2" algn="r" rtl="1">
              <a:lnSpc>
                <a:spcPct val="150000"/>
              </a:lnSpc>
              <a:spcBef>
                <a:spcPts val="600"/>
              </a:spcBef>
              <a:defRPr/>
            </a:pPr>
            <a:r>
              <a:rPr lang="he-IL" sz="1600" dirty="0">
                <a:effectLst/>
                <a:latin typeface="Calibri" panose="020F0502020204030204" pitchFamily="34" charset="0"/>
                <a:ea typeface="Times New Roman" panose="02020603050405020304" pitchFamily="18" charset="0"/>
                <a:cs typeface="Arial" panose="020B0604020202020204" pitchFamily="34" charset="0"/>
              </a:rPr>
              <a:t>עליה בסך </a:t>
            </a:r>
            <a:r>
              <a:rPr lang="he-IL" sz="1600" dirty="0">
                <a:latin typeface="Calibri" panose="020F0502020204030204" pitchFamily="34" charset="0"/>
                <a:ea typeface="Times New Roman" panose="02020603050405020304" pitchFamily="18" charset="0"/>
                <a:cs typeface="Arial" panose="020B0604020202020204" pitchFamily="34" charset="0"/>
              </a:rPr>
              <a:t>800</a:t>
            </a:r>
            <a:r>
              <a:rPr lang="he-IL" sz="1600" dirty="0">
                <a:effectLst/>
                <a:latin typeface="Calibri" panose="020F0502020204030204" pitchFamily="34" charset="0"/>
                <a:ea typeface="Times New Roman" panose="02020603050405020304" pitchFamily="18" charset="0"/>
                <a:cs typeface="Arial" panose="020B0604020202020204" pitchFamily="34" charset="0"/>
              </a:rPr>
              <a:t> אלפי ₪ שהם תוספת של 11.4% </a:t>
            </a:r>
          </a:p>
          <a:p>
            <a:pPr lvl="1" algn="r" rtl="1">
              <a:lnSpc>
                <a:spcPct val="150000"/>
              </a:lnSpc>
              <a:spcBef>
                <a:spcPts val="600"/>
              </a:spcBef>
              <a:defRPr/>
            </a:pPr>
            <a:r>
              <a:rPr lang="he-IL" sz="1800" dirty="0">
                <a:effectLst/>
                <a:latin typeface="Calibri" panose="020F0502020204030204" pitchFamily="34" charset="0"/>
                <a:ea typeface="Times New Roman" panose="02020603050405020304" pitchFamily="18" charset="0"/>
                <a:cs typeface="Arial" panose="020B0604020202020204" pitchFamily="34" charset="0"/>
              </a:rPr>
              <a:t>תקציב 202</a:t>
            </a:r>
            <a:r>
              <a:rPr lang="he-IL" sz="1800" dirty="0">
                <a:latin typeface="Calibri" panose="020F0502020204030204" pitchFamily="34" charset="0"/>
                <a:ea typeface="Times New Roman" panose="02020603050405020304" pitchFamily="18" charset="0"/>
                <a:cs typeface="Arial" panose="020B0604020202020204" pitchFamily="34" charset="0"/>
              </a:rPr>
              <a:t>5</a:t>
            </a:r>
            <a:r>
              <a:rPr lang="he-IL" sz="1800" dirty="0">
                <a:effectLst/>
                <a:latin typeface="Calibri" panose="020F0502020204030204" pitchFamily="34" charset="0"/>
                <a:ea typeface="Times New Roman" panose="02020603050405020304" pitchFamily="18" charset="0"/>
                <a:cs typeface="Arial" panose="020B0604020202020204" pitchFamily="34" charset="0"/>
              </a:rPr>
              <a:t> משקף מיסי ועד חודשיים בסך 12.9 ש"ח למ"ר לעומת 11.6 ₪ למ"ר בשנת 2024</a:t>
            </a:r>
            <a:endParaRPr lang="he-IL" sz="2800" dirty="0">
              <a:cs typeface="Arial" charset="0"/>
            </a:endParaRPr>
          </a:p>
          <a:p>
            <a:pPr lvl="1" algn="r" rtl="1">
              <a:lnSpc>
                <a:spcPct val="150000"/>
              </a:lnSpc>
              <a:spcBef>
                <a:spcPts val="600"/>
              </a:spcBef>
              <a:defRPr/>
            </a:pPr>
            <a:r>
              <a:rPr lang="he-IL" sz="1800" dirty="0">
                <a:latin typeface="Calibri" panose="020F0502020204030204" pitchFamily="34" charset="0"/>
                <a:ea typeface="Times New Roman" panose="02020603050405020304" pitchFamily="18" charset="0"/>
              </a:rPr>
              <a:t>התקציב החדש לוקח בחשבון את הנתונים הבאים :</a:t>
            </a:r>
          </a:p>
          <a:p>
            <a:pPr lvl="2" algn="r" rtl="1">
              <a:lnSpc>
                <a:spcPct val="150000"/>
              </a:lnSpc>
              <a:spcBef>
                <a:spcPts val="600"/>
              </a:spcBef>
              <a:defRPr/>
            </a:pPr>
            <a:r>
              <a:rPr lang="he-IL" sz="1600" dirty="0">
                <a:latin typeface="Calibri" panose="020F0502020204030204" pitchFamily="34" charset="0"/>
                <a:ea typeface="Times New Roman" panose="02020603050405020304" pitchFamily="18" charset="0"/>
              </a:rPr>
              <a:t>עליה בתשלומים עבור התייעלות אנרגטית.</a:t>
            </a:r>
          </a:p>
          <a:p>
            <a:pPr lvl="2" algn="r" rtl="1">
              <a:lnSpc>
                <a:spcPct val="150000"/>
              </a:lnSpc>
              <a:spcBef>
                <a:spcPts val="600"/>
              </a:spcBef>
              <a:defRPr/>
            </a:pPr>
            <a:r>
              <a:rPr lang="he-IL" sz="1600" dirty="0">
                <a:latin typeface="Calibri" panose="020F0502020204030204" pitchFamily="34" charset="0"/>
                <a:ea typeface="Times New Roman" panose="02020603050405020304" pitchFamily="18" charset="0"/>
              </a:rPr>
              <a:t>עליה של 250,000 ₪ לפרויקטים מיוחדים במידה ונצטרך להחליף את </a:t>
            </a:r>
            <a:r>
              <a:rPr lang="he-IL" sz="1600" dirty="0" err="1">
                <a:latin typeface="Calibri" panose="020F0502020204030204" pitchFamily="34" charset="0"/>
                <a:ea typeface="Times New Roman" panose="02020603050405020304" pitchFamily="18" charset="0"/>
              </a:rPr>
              <a:t>הצילרים</a:t>
            </a:r>
            <a:r>
              <a:rPr lang="he-IL" sz="1600" dirty="0">
                <a:latin typeface="Calibri" panose="020F0502020204030204" pitchFamily="34" charset="0"/>
                <a:ea typeface="Times New Roman" panose="02020603050405020304" pitchFamily="18" charset="0"/>
              </a:rPr>
              <a:t> בעצמנו ( חלק מאומדן ההחלפה). </a:t>
            </a:r>
          </a:p>
          <a:p>
            <a:pPr lvl="2" algn="r" rtl="1">
              <a:lnSpc>
                <a:spcPct val="150000"/>
              </a:lnSpc>
              <a:spcBef>
                <a:spcPts val="600"/>
              </a:spcBef>
              <a:defRPr/>
            </a:pPr>
            <a:r>
              <a:rPr lang="he-IL" sz="1600" dirty="0">
                <a:latin typeface="Calibri" panose="020F0502020204030204" pitchFamily="34" charset="0"/>
                <a:ea typeface="Times New Roman" panose="02020603050405020304" pitchFamily="18" charset="0"/>
              </a:rPr>
              <a:t>עליית מע"מ של 1%. </a:t>
            </a:r>
          </a:p>
          <a:p>
            <a:pPr lvl="2" algn="r" rtl="1">
              <a:lnSpc>
                <a:spcPct val="150000"/>
              </a:lnSpc>
              <a:spcBef>
                <a:spcPts val="600"/>
              </a:spcBef>
              <a:defRPr/>
            </a:pPr>
            <a:r>
              <a:rPr lang="he-IL" sz="1600" dirty="0">
                <a:latin typeface="Calibri" panose="020F0502020204030204" pitchFamily="34" charset="0"/>
                <a:ea typeface="Times New Roman" panose="02020603050405020304" pitchFamily="18" charset="0"/>
              </a:rPr>
              <a:t>רוב סעיפי התקציב נשארו כמו בתקציב 2024.</a:t>
            </a:r>
          </a:p>
        </p:txBody>
      </p:sp>
      <p:pic>
        <p:nvPicPr>
          <p:cNvPr id="7" name="תמונה 6" descr="תמונה שמכילה טקסט, שלט&#10;&#10;התיאור נוצר באופן אוטומטי">
            <a:extLst>
              <a:ext uri="{FF2B5EF4-FFF2-40B4-BE49-F238E27FC236}">
                <a16:creationId xmlns:a16="http://schemas.microsoft.com/office/drawing/2014/main" xmlns="" id="{5823B5CC-B412-4D36-B0E2-A78E4DA86E6D}"/>
              </a:ext>
            </a:extLst>
          </p:cNvPr>
          <p:cNvPicPr>
            <a:picLocks noChangeAspect="1"/>
          </p:cNvPicPr>
          <p:nvPr/>
        </p:nvPicPr>
        <p:blipFill rotWithShape="1">
          <a:blip r:embed="rId2">
            <a:extLst>
              <a:ext uri="{28A0092B-C50C-407E-A947-70E740481C1C}">
                <a14:useLocalDpi xmlns:a14="http://schemas.microsoft.com/office/drawing/2010/main" val="0"/>
              </a:ext>
            </a:extLst>
          </a:blip>
          <a:srcRect b="9565"/>
          <a:stretch/>
        </p:blipFill>
        <p:spPr>
          <a:xfrm>
            <a:off x="387306" y="5867914"/>
            <a:ext cx="2199303" cy="824685"/>
          </a:xfrm>
          <a:prstGeom prst="rect">
            <a:avLst/>
          </a:prstGeom>
        </p:spPr>
      </p:pic>
      <p:sp>
        <p:nvSpPr>
          <p:cNvPr id="2" name="Footer Placeholder 1">
            <a:extLst>
              <a:ext uri="{FF2B5EF4-FFF2-40B4-BE49-F238E27FC236}">
                <a16:creationId xmlns:a16="http://schemas.microsoft.com/office/drawing/2014/main" xmlns="" id="{89912C92-1F6B-6D60-DA89-79A1E180C9C5}"/>
              </a:ext>
            </a:extLst>
          </p:cNvPr>
          <p:cNvSpPr>
            <a:spLocks noGrp="1"/>
          </p:cNvSpPr>
          <p:nvPr>
            <p:ph type="ftr" sz="quarter" idx="11"/>
          </p:nvPr>
        </p:nvSpPr>
        <p:spPr/>
        <p:txBody>
          <a:bodyPr/>
          <a:lstStyle/>
          <a:p>
            <a:r>
              <a:rPr lang="he-IL" dirty="0"/>
              <a:t>אסיפת בעלי הדירות 12/2024</a:t>
            </a:r>
          </a:p>
          <a:p>
            <a:endParaRPr lang="aa-ET" dirty="0"/>
          </a:p>
        </p:txBody>
      </p:sp>
      <p:sp>
        <p:nvSpPr>
          <p:cNvPr id="3" name="Slide Number Placeholder 2">
            <a:extLst>
              <a:ext uri="{FF2B5EF4-FFF2-40B4-BE49-F238E27FC236}">
                <a16:creationId xmlns:a16="http://schemas.microsoft.com/office/drawing/2014/main" xmlns="" id="{AF4889AA-8197-798D-87A2-45884B664CDA}"/>
              </a:ext>
            </a:extLst>
          </p:cNvPr>
          <p:cNvSpPr>
            <a:spLocks noGrp="1"/>
          </p:cNvSpPr>
          <p:nvPr>
            <p:ph type="sldNum" sz="quarter" idx="12"/>
          </p:nvPr>
        </p:nvSpPr>
        <p:spPr/>
        <p:txBody>
          <a:bodyPr/>
          <a:lstStyle/>
          <a:p>
            <a:fld id="{A5AA7FE8-D1D2-416A-A968-3AC6B47835B8}" type="slidenum">
              <a:rPr lang="aa-ET" smtClean="0"/>
              <a:pPr/>
              <a:t>13</a:t>
            </a:fld>
            <a:endParaRPr lang="aa-ET"/>
          </a:p>
        </p:txBody>
      </p:sp>
    </p:spTree>
    <p:extLst>
      <p:ext uri="{BB962C8B-B14F-4D97-AF65-F5344CB8AC3E}">
        <p14:creationId xmlns:p14="http://schemas.microsoft.com/office/powerpoint/2010/main" val="725570310"/>
      </p:ext>
    </p:extLst>
  </p:cSld>
  <p:clrMapOvr>
    <a:masterClrMapping/>
  </p:clrMapOvr>
  <p:extLst>
    <p:ext uri="{6950BFC3-D8DA-4A85-94F7-54DA5524770B}">
      <p188:commentRel xmlns:p188="http://schemas.microsoft.com/office/powerpoint/2018/8/main" xmlns="" r:id="rId3"/>
    </p:ext>
  </p:extLs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he-IL" dirty="0"/>
              <a:t>אסיפת בעלי הדירות 12/2024</a:t>
            </a:r>
            <a:endParaRPr lang="aa-ET" dirty="0"/>
          </a:p>
        </p:txBody>
      </p:sp>
      <p:sp>
        <p:nvSpPr>
          <p:cNvPr id="5" name="Slide Number Placeholder 4"/>
          <p:cNvSpPr>
            <a:spLocks noGrp="1"/>
          </p:cNvSpPr>
          <p:nvPr>
            <p:ph type="sldNum" sz="quarter" idx="12"/>
          </p:nvPr>
        </p:nvSpPr>
        <p:spPr/>
        <p:txBody>
          <a:bodyPr/>
          <a:lstStyle/>
          <a:p>
            <a:fld id="{A5AA7FE8-D1D2-416A-A968-3AC6B47835B8}" type="slidenum">
              <a:rPr lang="aa-ET" smtClean="0"/>
              <a:pPr/>
              <a:t>14</a:t>
            </a:fld>
            <a:endParaRPr lang="aa-ET"/>
          </a:p>
        </p:txBody>
      </p:sp>
      <p:pic>
        <p:nvPicPr>
          <p:cNvPr id="3" name="Picture 2">
            <a:extLst>
              <a:ext uri="{FF2B5EF4-FFF2-40B4-BE49-F238E27FC236}">
                <a16:creationId xmlns:a16="http://schemas.microsoft.com/office/drawing/2014/main" xmlns="" id="{277F668A-DAB7-5A95-CA07-7CB2D84E310B}"/>
              </a:ext>
            </a:extLst>
          </p:cNvPr>
          <p:cNvPicPr>
            <a:picLocks noChangeAspect="1"/>
          </p:cNvPicPr>
          <p:nvPr/>
        </p:nvPicPr>
        <p:blipFill>
          <a:blip r:embed="rId2"/>
          <a:stretch>
            <a:fillRect/>
          </a:stretch>
        </p:blipFill>
        <p:spPr>
          <a:xfrm>
            <a:off x="0" y="129853"/>
            <a:ext cx="12031121" cy="5808934"/>
          </a:xfrm>
          <a:prstGeom prst="rect">
            <a:avLst/>
          </a:prstGeom>
        </p:spPr>
      </p:pic>
    </p:spTree>
    <p:extLst>
      <p:ext uri="{BB962C8B-B14F-4D97-AF65-F5344CB8AC3E}">
        <p14:creationId xmlns:p14="http://schemas.microsoft.com/office/powerpoint/2010/main" val="4868205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aa-ET" dirty="0"/>
          </a:p>
        </p:txBody>
      </p:sp>
      <p:sp>
        <p:nvSpPr>
          <p:cNvPr id="5" name="Slide Number Placeholder 4"/>
          <p:cNvSpPr>
            <a:spLocks noGrp="1"/>
          </p:cNvSpPr>
          <p:nvPr>
            <p:ph type="sldNum" sz="quarter" idx="12"/>
          </p:nvPr>
        </p:nvSpPr>
        <p:spPr/>
        <p:txBody>
          <a:bodyPr/>
          <a:lstStyle/>
          <a:p>
            <a:fld id="{A5AA7FE8-D1D2-416A-A968-3AC6B47835B8}" type="slidenum">
              <a:rPr lang="aa-ET" smtClean="0"/>
              <a:pPr/>
              <a:t>15</a:t>
            </a:fld>
            <a:endParaRPr lang="aa-ET"/>
          </a:p>
        </p:txBody>
      </p:sp>
      <p:pic>
        <p:nvPicPr>
          <p:cNvPr id="3" name="Picture 2">
            <a:extLst>
              <a:ext uri="{FF2B5EF4-FFF2-40B4-BE49-F238E27FC236}">
                <a16:creationId xmlns:a16="http://schemas.microsoft.com/office/drawing/2014/main" xmlns="" id="{C9ABDD64-6C6D-2EC5-B8CF-3275900F5737}"/>
              </a:ext>
            </a:extLst>
          </p:cNvPr>
          <p:cNvPicPr>
            <a:picLocks noChangeAspect="1"/>
          </p:cNvPicPr>
          <p:nvPr/>
        </p:nvPicPr>
        <p:blipFill>
          <a:blip r:embed="rId2"/>
          <a:stretch>
            <a:fillRect/>
          </a:stretch>
        </p:blipFill>
        <p:spPr>
          <a:xfrm>
            <a:off x="112942" y="273732"/>
            <a:ext cx="11976388" cy="5593578"/>
          </a:xfrm>
          <a:prstGeom prst="rect">
            <a:avLst/>
          </a:prstGeom>
        </p:spPr>
      </p:pic>
    </p:spTree>
    <p:extLst>
      <p:ext uri="{BB962C8B-B14F-4D97-AF65-F5344CB8AC3E}">
        <p14:creationId xmlns:p14="http://schemas.microsoft.com/office/powerpoint/2010/main" val="3532647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21EE94E7-4964-4528-B484-8761D8B2242B}"/>
              </a:ext>
            </a:extLst>
          </p:cNvPr>
          <p:cNvSpPr/>
          <p:nvPr/>
        </p:nvSpPr>
        <p:spPr>
          <a:xfrm>
            <a:off x="0" y="3377"/>
            <a:ext cx="12192000" cy="6858001"/>
          </a:xfrm>
          <a:prstGeom prst="rect">
            <a:avLst/>
          </a:prstGeom>
          <a:gradFill flip="none" rotWithShape="1">
            <a:gsLst>
              <a:gs pos="0">
                <a:schemeClr val="bg1">
                  <a:lumMod val="50000"/>
                </a:schemeClr>
              </a:gs>
              <a:gs pos="97000">
                <a:schemeClr val="bg1">
                  <a:lumMod val="95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7" name="Rectangle 6">
            <a:extLst>
              <a:ext uri="{FF2B5EF4-FFF2-40B4-BE49-F238E27FC236}">
                <a16:creationId xmlns:a16="http://schemas.microsoft.com/office/drawing/2014/main" xmlns="" id="{8C8AED20-AA6A-440E-8FA3-0F3D4BF3F975}"/>
              </a:ext>
            </a:extLst>
          </p:cNvPr>
          <p:cNvSpPr/>
          <p:nvPr/>
        </p:nvSpPr>
        <p:spPr>
          <a:xfrm>
            <a:off x="1524000" y="-1"/>
            <a:ext cx="9144000" cy="5039136"/>
          </a:xfrm>
          <a:prstGeom prst="rect">
            <a:avLst/>
          </a:prstGeom>
        </p:spPr>
        <p:txBody>
          <a:bodyPr wrap="square" anchor="ctr">
            <a:spAutoFit/>
          </a:bodyPr>
          <a:lstStyle/>
          <a:p>
            <a:pPr marL="0" marR="0" lvl="0" indent="0" algn="ctr" defTabSz="914400" rtl="0" eaLnBrk="1" fontAlgn="auto" latinLnBrk="0" hangingPunct="1">
              <a:lnSpc>
                <a:spcPct val="150000"/>
              </a:lnSpc>
              <a:spcBef>
                <a:spcPts val="600"/>
              </a:spcBef>
              <a:spcAft>
                <a:spcPts val="0"/>
              </a:spcAft>
              <a:buClrTx/>
              <a:buSzTx/>
              <a:buFontTx/>
              <a:buNone/>
              <a:tabLst/>
              <a:defRPr/>
            </a:pPr>
            <a:r>
              <a:rPr kumimoji="0" lang="en-US" sz="23900" b="1" i="0" u="none" strike="noStrike" kern="1200" cap="none" spc="0" normalizeH="0" baseline="0" noProof="0" dirty="0">
                <a:ln>
                  <a:noFill/>
                </a:ln>
                <a:solidFill>
                  <a:prstClr val="white">
                    <a:alpha val="57000"/>
                  </a:prstClr>
                </a:solidFill>
                <a:effectLst/>
                <a:uLnTx/>
                <a:uFillTx/>
                <a:latin typeface="Calibri"/>
                <a:ea typeface="+mn-ea"/>
                <a:cs typeface="Arial" charset="0"/>
              </a:rPr>
              <a:t>4</a:t>
            </a:r>
          </a:p>
        </p:txBody>
      </p:sp>
      <p:sp>
        <p:nvSpPr>
          <p:cNvPr id="10" name="Rectangle 9">
            <a:extLst>
              <a:ext uri="{FF2B5EF4-FFF2-40B4-BE49-F238E27FC236}">
                <a16:creationId xmlns:a16="http://schemas.microsoft.com/office/drawing/2014/main" xmlns="" id="{8788AFA3-9683-4431-914F-EEA219A2FECE}"/>
              </a:ext>
            </a:extLst>
          </p:cNvPr>
          <p:cNvSpPr/>
          <p:nvPr/>
        </p:nvSpPr>
        <p:spPr>
          <a:xfrm>
            <a:off x="0" y="4483116"/>
            <a:ext cx="12192000" cy="736846"/>
          </a:xfrm>
          <a:prstGeom prst="rect">
            <a:avLst/>
          </a:prstGeom>
          <a:solidFill>
            <a:srgbClr val="000000">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a-ET" dirty="0"/>
          </a:p>
        </p:txBody>
      </p:sp>
      <p:sp>
        <p:nvSpPr>
          <p:cNvPr id="8" name="Rectangle 7">
            <a:extLst>
              <a:ext uri="{FF2B5EF4-FFF2-40B4-BE49-F238E27FC236}">
                <a16:creationId xmlns:a16="http://schemas.microsoft.com/office/drawing/2014/main" xmlns="" id="{FCF7ABB0-853B-4920-B806-2C40809AFF47}"/>
              </a:ext>
            </a:extLst>
          </p:cNvPr>
          <p:cNvSpPr/>
          <p:nvPr/>
        </p:nvSpPr>
        <p:spPr>
          <a:xfrm>
            <a:off x="0" y="2494893"/>
            <a:ext cx="12192000" cy="1306255"/>
          </a:xfrm>
          <a:prstGeom prst="rect">
            <a:avLst/>
          </a:prstGeom>
        </p:spPr>
        <p:txBody>
          <a:bodyPr wrap="square" anchor="ctr">
            <a:spAutoFit/>
          </a:bodyPr>
          <a:lstStyle/>
          <a:p>
            <a:pPr marL="0" marR="0" lvl="0" indent="0" algn="ctr" defTabSz="914400" rtl="1" eaLnBrk="1" fontAlgn="auto" latinLnBrk="0" hangingPunct="1">
              <a:lnSpc>
                <a:spcPct val="150000"/>
              </a:lnSpc>
              <a:spcBef>
                <a:spcPts val="600"/>
              </a:spcBef>
              <a:spcAft>
                <a:spcPts val="0"/>
              </a:spcAft>
              <a:buClrTx/>
              <a:buSzTx/>
              <a:buFontTx/>
              <a:buNone/>
              <a:tabLst/>
              <a:defRPr/>
            </a:pPr>
            <a:r>
              <a:rPr kumimoji="0" lang="he-IL" sz="6000" b="1" i="0" u="none" strike="noStrike" kern="1200" cap="none" spc="0" normalizeH="0" baseline="0" noProof="0" dirty="0">
                <a:ln>
                  <a:noFill/>
                </a:ln>
                <a:solidFill>
                  <a:srgbClr val="C00000"/>
                </a:solidFill>
                <a:effectLst/>
                <a:uLnTx/>
                <a:uFillTx/>
                <a:latin typeface="Arial" charset="0"/>
                <a:ea typeface="+mn-ea"/>
                <a:cs typeface="Arial" charset="0"/>
              </a:rPr>
              <a:t>שונות</a:t>
            </a:r>
            <a:endParaRPr kumimoji="0" lang="en-US" sz="6000" b="1" i="0" u="none" strike="noStrike" kern="1200" cap="none" spc="0" normalizeH="0" baseline="0" noProof="0" dirty="0">
              <a:ln>
                <a:noFill/>
              </a:ln>
              <a:solidFill>
                <a:srgbClr val="C00000"/>
              </a:solidFill>
              <a:effectLst/>
              <a:uLnTx/>
              <a:uFillTx/>
              <a:latin typeface="Arial" charset="0"/>
              <a:ea typeface="+mn-ea"/>
              <a:cs typeface="Arial" charset="0"/>
            </a:endParaRPr>
          </a:p>
        </p:txBody>
      </p:sp>
      <p:pic>
        <p:nvPicPr>
          <p:cNvPr id="13" name="תמונה 12" descr="תמונה שמכילה טקסט, שלט&#10;&#10;התיאור נוצר באופן אוטומטי">
            <a:extLst>
              <a:ext uri="{FF2B5EF4-FFF2-40B4-BE49-F238E27FC236}">
                <a16:creationId xmlns:a16="http://schemas.microsoft.com/office/drawing/2014/main" xmlns="" id="{EBCC2C74-8E98-4D95-8A16-C9FDD91A5C4A}"/>
              </a:ext>
            </a:extLst>
          </p:cNvPr>
          <p:cNvPicPr>
            <a:picLocks noChangeAspect="1"/>
          </p:cNvPicPr>
          <p:nvPr/>
        </p:nvPicPr>
        <p:blipFill rotWithShape="1">
          <a:blip r:embed="rId2">
            <a:extLst>
              <a:ext uri="{28A0092B-C50C-407E-A947-70E740481C1C}">
                <a14:useLocalDpi xmlns:a14="http://schemas.microsoft.com/office/drawing/2010/main" val="0"/>
              </a:ext>
            </a:extLst>
          </a:blip>
          <a:srcRect b="9565"/>
          <a:stretch/>
        </p:blipFill>
        <p:spPr>
          <a:xfrm>
            <a:off x="387306" y="5867914"/>
            <a:ext cx="2199303" cy="824685"/>
          </a:xfrm>
          <a:prstGeom prst="rect">
            <a:avLst/>
          </a:prstGeom>
        </p:spPr>
      </p:pic>
      <p:sp>
        <p:nvSpPr>
          <p:cNvPr id="2" name="Footer Placeholder 1">
            <a:extLst>
              <a:ext uri="{FF2B5EF4-FFF2-40B4-BE49-F238E27FC236}">
                <a16:creationId xmlns:a16="http://schemas.microsoft.com/office/drawing/2014/main" xmlns="" id="{181E5A27-5EC8-70CC-B376-7841813F8A8C}"/>
              </a:ext>
            </a:extLst>
          </p:cNvPr>
          <p:cNvSpPr>
            <a:spLocks noGrp="1"/>
          </p:cNvSpPr>
          <p:nvPr>
            <p:ph type="ftr" sz="quarter" idx="11"/>
          </p:nvPr>
        </p:nvSpPr>
        <p:spPr/>
        <p:txBody>
          <a:bodyPr/>
          <a:lstStyle/>
          <a:p>
            <a:r>
              <a:rPr lang="he-IL" dirty="0"/>
              <a:t>אסיפת בעלי הדירות 12/2024</a:t>
            </a:r>
            <a:endParaRPr lang="aa-ET" dirty="0"/>
          </a:p>
        </p:txBody>
      </p:sp>
      <p:sp>
        <p:nvSpPr>
          <p:cNvPr id="3" name="Slide Number Placeholder 2">
            <a:extLst>
              <a:ext uri="{FF2B5EF4-FFF2-40B4-BE49-F238E27FC236}">
                <a16:creationId xmlns:a16="http://schemas.microsoft.com/office/drawing/2014/main" xmlns="" id="{B8A24680-D281-07D6-A1ED-1E03EEF5F55C}"/>
              </a:ext>
            </a:extLst>
          </p:cNvPr>
          <p:cNvSpPr>
            <a:spLocks noGrp="1"/>
          </p:cNvSpPr>
          <p:nvPr>
            <p:ph type="sldNum" sz="quarter" idx="12"/>
          </p:nvPr>
        </p:nvSpPr>
        <p:spPr/>
        <p:txBody>
          <a:bodyPr/>
          <a:lstStyle/>
          <a:p>
            <a:fld id="{A5AA7FE8-D1D2-416A-A968-3AC6B47835B8}" type="slidenum">
              <a:rPr lang="aa-ET" smtClean="0"/>
              <a:pPr/>
              <a:t>16</a:t>
            </a:fld>
            <a:endParaRPr lang="aa-ET"/>
          </a:p>
        </p:txBody>
      </p:sp>
    </p:spTree>
    <p:extLst>
      <p:ext uri="{BB962C8B-B14F-4D97-AF65-F5344CB8AC3E}">
        <p14:creationId xmlns:p14="http://schemas.microsoft.com/office/powerpoint/2010/main" val="26394644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Content Placeholder 2">
            <a:extLst>
              <a:ext uri="{FF2B5EF4-FFF2-40B4-BE49-F238E27FC236}">
                <a16:creationId xmlns:a16="http://schemas.microsoft.com/office/drawing/2014/main" xmlns="" id="{D6BD028A-661A-475B-A65A-D60BB1EDE816}"/>
              </a:ext>
            </a:extLst>
          </p:cNvPr>
          <p:cNvSpPr>
            <a:spLocks noGrp="1"/>
          </p:cNvSpPr>
          <p:nvPr>
            <p:ph idx="1"/>
          </p:nvPr>
        </p:nvSpPr>
        <p:spPr>
          <a:xfrm>
            <a:off x="291710" y="19502"/>
            <a:ext cx="11938250" cy="5257800"/>
          </a:xfrm>
        </p:spPr>
        <p:txBody>
          <a:bodyPr>
            <a:normAutofit/>
          </a:bodyPr>
          <a:lstStyle/>
          <a:p>
            <a:pPr marL="269875" lvl="1" indent="0" algn="r" rtl="1">
              <a:lnSpc>
                <a:spcPct val="150000"/>
              </a:lnSpc>
              <a:spcBef>
                <a:spcPts val="600"/>
              </a:spcBef>
              <a:buNone/>
              <a:defRPr/>
            </a:pPr>
            <a:r>
              <a:rPr lang="he-IL" sz="3200" b="1" dirty="0">
                <a:solidFill>
                  <a:srgbClr val="C00000"/>
                </a:solidFill>
                <a:cs typeface="Arial" charset="0"/>
              </a:rPr>
              <a:t>נושאים לדיון – לבקשת דיירי המתחם</a:t>
            </a:r>
          </a:p>
          <a:p>
            <a:pPr marL="0" indent="0" algn="r" rtl="1">
              <a:lnSpc>
                <a:spcPct val="150000"/>
              </a:lnSpc>
              <a:spcBef>
                <a:spcPts val="600"/>
              </a:spcBef>
              <a:buNone/>
              <a:defRPr/>
            </a:pPr>
            <a:endParaRPr lang="en-US" sz="1900" dirty="0">
              <a:cs typeface="Arial" charset="0"/>
            </a:endParaRPr>
          </a:p>
        </p:txBody>
      </p:sp>
      <p:pic>
        <p:nvPicPr>
          <p:cNvPr id="7" name="תמונה 6" descr="תמונה שמכילה טקסט, שלט&#10;&#10;התיאור נוצר באופן אוטומטי">
            <a:extLst>
              <a:ext uri="{FF2B5EF4-FFF2-40B4-BE49-F238E27FC236}">
                <a16:creationId xmlns:a16="http://schemas.microsoft.com/office/drawing/2014/main" xmlns="" id="{6C6BCBE8-AD3D-4610-BC21-6C944FD3EEA5}"/>
              </a:ext>
            </a:extLst>
          </p:cNvPr>
          <p:cNvPicPr>
            <a:picLocks noChangeAspect="1"/>
          </p:cNvPicPr>
          <p:nvPr/>
        </p:nvPicPr>
        <p:blipFill rotWithShape="1">
          <a:blip r:embed="rId2">
            <a:extLst>
              <a:ext uri="{28A0092B-C50C-407E-A947-70E740481C1C}">
                <a14:useLocalDpi xmlns:a14="http://schemas.microsoft.com/office/drawing/2010/main" val="0"/>
              </a:ext>
            </a:extLst>
          </a:blip>
          <a:srcRect b="9565"/>
          <a:stretch/>
        </p:blipFill>
        <p:spPr>
          <a:xfrm>
            <a:off x="387306" y="5867914"/>
            <a:ext cx="2199303" cy="824685"/>
          </a:xfrm>
          <a:prstGeom prst="rect">
            <a:avLst/>
          </a:prstGeom>
        </p:spPr>
      </p:pic>
      <p:sp>
        <p:nvSpPr>
          <p:cNvPr id="2" name="Footer Placeholder 1">
            <a:extLst>
              <a:ext uri="{FF2B5EF4-FFF2-40B4-BE49-F238E27FC236}">
                <a16:creationId xmlns:a16="http://schemas.microsoft.com/office/drawing/2014/main" xmlns="" id="{22CED1C8-E911-964B-DAD3-492C72075FF9}"/>
              </a:ext>
            </a:extLst>
          </p:cNvPr>
          <p:cNvSpPr>
            <a:spLocks noGrp="1"/>
          </p:cNvSpPr>
          <p:nvPr>
            <p:ph type="ftr" sz="quarter" idx="11"/>
          </p:nvPr>
        </p:nvSpPr>
        <p:spPr>
          <a:xfrm>
            <a:off x="4038600" y="6284698"/>
            <a:ext cx="4114800" cy="288018"/>
          </a:xfrm>
        </p:spPr>
        <p:txBody>
          <a:bodyPr/>
          <a:lstStyle/>
          <a:p>
            <a:r>
              <a:rPr lang="he-IL" sz="2000" dirty="0" err="1"/>
              <a:t>אסיפת</a:t>
            </a:r>
            <a:r>
              <a:rPr lang="he-IL" sz="2000" dirty="0"/>
              <a:t> בעלי הדירות 1</a:t>
            </a:r>
            <a:r>
              <a:rPr lang="he-IL" sz="1600" dirty="0"/>
              <a:t>/2023</a:t>
            </a:r>
            <a:endParaRPr lang="aa-ET" sz="1600" dirty="0"/>
          </a:p>
        </p:txBody>
      </p:sp>
      <p:sp>
        <p:nvSpPr>
          <p:cNvPr id="3" name="Slide Number Placeholder 2">
            <a:extLst>
              <a:ext uri="{FF2B5EF4-FFF2-40B4-BE49-F238E27FC236}">
                <a16:creationId xmlns:a16="http://schemas.microsoft.com/office/drawing/2014/main" xmlns="" id="{79F507A8-7A5E-F69E-CA98-CC905B07A601}"/>
              </a:ext>
            </a:extLst>
          </p:cNvPr>
          <p:cNvSpPr>
            <a:spLocks noGrp="1"/>
          </p:cNvSpPr>
          <p:nvPr>
            <p:ph type="sldNum" sz="quarter" idx="12"/>
          </p:nvPr>
        </p:nvSpPr>
        <p:spPr/>
        <p:txBody>
          <a:bodyPr/>
          <a:lstStyle/>
          <a:p>
            <a:fld id="{A5AA7FE8-D1D2-416A-A968-3AC6B47835B8}" type="slidenum">
              <a:rPr lang="aa-ET" smtClean="0"/>
              <a:pPr/>
              <a:t>17</a:t>
            </a:fld>
            <a:endParaRPr lang="aa-ET"/>
          </a:p>
        </p:txBody>
      </p:sp>
    </p:spTree>
    <p:extLst>
      <p:ext uri="{BB962C8B-B14F-4D97-AF65-F5344CB8AC3E}">
        <p14:creationId xmlns:p14="http://schemas.microsoft.com/office/powerpoint/2010/main" val="1554960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63196">
              <a:srgbClr val="B6C8E8"/>
            </a:gs>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C9042B-024F-4662-35F7-107C173F1171}"/>
              </a:ext>
            </a:extLst>
          </p:cNvPr>
          <p:cNvSpPr>
            <a:spLocks noGrp="1"/>
          </p:cNvSpPr>
          <p:nvPr>
            <p:ph type="title"/>
          </p:nvPr>
        </p:nvSpPr>
        <p:spPr/>
        <p:txBody>
          <a:bodyPr/>
          <a:lstStyle/>
          <a:p>
            <a:pPr algn="r" rtl="1"/>
            <a:r>
              <a:rPr lang="he-IL" b="1" dirty="0"/>
              <a:t>סדר יום- אסיפת בעלי דירות </a:t>
            </a:r>
          </a:p>
        </p:txBody>
      </p:sp>
      <p:sp>
        <p:nvSpPr>
          <p:cNvPr id="3" name="Content Placeholder 2">
            <a:extLst>
              <a:ext uri="{FF2B5EF4-FFF2-40B4-BE49-F238E27FC236}">
                <a16:creationId xmlns:a16="http://schemas.microsoft.com/office/drawing/2014/main" xmlns="" id="{935042F7-9275-A222-2371-D2E0B91FBB9E}"/>
              </a:ext>
            </a:extLst>
          </p:cNvPr>
          <p:cNvSpPr>
            <a:spLocks noGrp="1"/>
          </p:cNvSpPr>
          <p:nvPr>
            <p:ph idx="1"/>
          </p:nvPr>
        </p:nvSpPr>
        <p:spPr>
          <a:xfrm>
            <a:off x="283028" y="1458093"/>
            <a:ext cx="10158144" cy="4351338"/>
          </a:xfrm>
        </p:spPr>
        <p:txBody>
          <a:bodyPr/>
          <a:lstStyle/>
          <a:p>
            <a:pPr algn="r" rtl="1"/>
            <a:r>
              <a:rPr lang="he-IL" sz="2800" b="1" dirty="0"/>
              <a:t>סיכום שנת 2024</a:t>
            </a:r>
          </a:p>
          <a:p>
            <a:pPr algn="r" rtl="1"/>
            <a:r>
              <a:rPr lang="he-IL" sz="2800" b="1" dirty="0"/>
              <a:t>תקציב לשנת 2025</a:t>
            </a:r>
          </a:p>
          <a:p>
            <a:pPr algn="r" rtl="1"/>
            <a:r>
              <a:rPr lang="he-IL" sz="2800" b="1" dirty="0"/>
              <a:t>שונות</a:t>
            </a:r>
          </a:p>
          <a:p>
            <a:pPr algn="r" rtl="1"/>
            <a:endParaRPr lang="he-IL" dirty="0"/>
          </a:p>
        </p:txBody>
      </p:sp>
      <p:pic>
        <p:nvPicPr>
          <p:cNvPr id="4" name="תמונה 7" descr="תמונה שמכילה טקסט, שלט&#10;&#10;התיאור נוצר באופן אוטומטי">
            <a:extLst>
              <a:ext uri="{FF2B5EF4-FFF2-40B4-BE49-F238E27FC236}">
                <a16:creationId xmlns:a16="http://schemas.microsoft.com/office/drawing/2014/main" xmlns="" id="{43FF5230-4E32-B2E8-2B5F-59B9BE68D208}"/>
              </a:ext>
            </a:extLst>
          </p:cNvPr>
          <p:cNvPicPr>
            <a:picLocks noChangeAspect="1"/>
          </p:cNvPicPr>
          <p:nvPr/>
        </p:nvPicPr>
        <p:blipFill rotWithShape="1">
          <a:blip r:embed="rId2">
            <a:extLst>
              <a:ext uri="{28A0092B-C50C-407E-A947-70E740481C1C}">
                <a14:useLocalDpi xmlns:a14="http://schemas.microsoft.com/office/drawing/2010/main" val="0"/>
              </a:ext>
            </a:extLst>
          </a:blip>
          <a:srcRect b="9565"/>
          <a:stretch/>
        </p:blipFill>
        <p:spPr>
          <a:xfrm>
            <a:off x="387306" y="5809431"/>
            <a:ext cx="2199303" cy="824685"/>
          </a:xfrm>
          <a:prstGeom prst="rect">
            <a:avLst/>
          </a:prstGeom>
        </p:spPr>
      </p:pic>
      <p:sp>
        <p:nvSpPr>
          <p:cNvPr id="7" name="Footer Placeholder 6">
            <a:extLst>
              <a:ext uri="{FF2B5EF4-FFF2-40B4-BE49-F238E27FC236}">
                <a16:creationId xmlns:a16="http://schemas.microsoft.com/office/drawing/2014/main" xmlns="" id="{12DDDE17-450F-F0BE-5FE0-AA1ED4BA8F4F}"/>
              </a:ext>
            </a:extLst>
          </p:cNvPr>
          <p:cNvSpPr>
            <a:spLocks noGrp="1"/>
          </p:cNvSpPr>
          <p:nvPr>
            <p:ph type="ftr" sz="quarter" idx="11"/>
          </p:nvPr>
        </p:nvSpPr>
        <p:spPr/>
        <p:txBody>
          <a:bodyPr/>
          <a:lstStyle/>
          <a:p>
            <a:r>
              <a:rPr lang="he-IL" dirty="0"/>
              <a:t>אסיפת בעלי הדירות 12/2024</a:t>
            </a:r>
            <a:endParaRPr lang="aa-ET" dirty="0"/>
          </a:p>
        </p:txBody>
      </p:sp>
      <p:sp>
        <p:nvSpPr>
          <p:cNvPr id="8" name="Slide Number Placeholder 7">
            <a:extLst>
              <a:ext uri="{FF2B5EF4-FFF2-40B4-BE49-F238E27FC236}">
                <a16:creationId xmlns:a16="http://schemas.microsoft.com/office/drawing/2014/main" xmlns="" id="{6D457A32-4A61-BC87-D6F5-A10D3380DD89}"/>
              </a:ext>
            </a:extLst>
          </p:cNvPr>
          <p:cNvSpPr>
            <a:spLocks noGrp="1"/>
          </p:cNvSpPr>
          <p:nvPr>
            <p:ph type="sldNum" sz="quarter" idx="12"/>
          </p:nvPr>
        </p:nvSpPr>
        <p:spPr/>
        <p:txBody>
          <a:bodyPr/>
          <a:lstStyle/>
          <a:p>
            <a:fld id="{A5AA7FE8-D1D2-416A-A968-3AC6B47835B8}" type="slidenum">
              <a:rPr lang="aa-ET" smtClean="0"/>
              <a:pPr/>
              <a:t>2</a:t>
            </a:fld>
            <a:endParaRPr lang="aa-ET"/>
          </a:p>
        </p:txBody>
      </p:sp>
    </p:spTree>
    <p:extLst>
      <p:ext uri="{BB962C8B-B14F-4D97-AF65-F5344CB8AC3E}">
        <p14:creationId xmlns:p14="http://schemas.microsoft.com/office/powerpoint/2010/main" val="3926058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21EE94E7-4964-4528-B484-8761D8B2242B}"/>
              </a:ext>
            </a:extLst>
          </p:cNvPr>
          <p:cNvSpPr/>
          <p:nvPr/>
        </p:nvSpPr>
        <p:spPr>
          <a:xfrm>
            <a:off x="0" y="-1"/>
            <a:ext cx="12192000" cy="6858001"/>
          </a:xfrm>
          <a:prstGeom prst="rect">
            <a:avLst/>
          </a:prstGeom>
          <a:gradFill flip="none" rotWithShape="1">
            <a:gsLst>
              <a:gs pos="0">
                <a:schemeClr val="bg1">
                  <a:lumMod val="50000"/>
                </a:schemeClr>
              </a:gs>
              <a:gs pos="97000">
                <a:schemeClr val="bg1">
                  <a:lumMod val="95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xmlns="" id="{708C7368-5382-495B-990A-FB093E96B106}"/>
              </a:ext>
            </a:extLst>
          </p:cNvPr>
          <p:cNvSpPr/>
          <p:nvPr/>
        </p:nvSpPr>
        <p:spPr>
          <a:xfrm rot="10800000">
            <a:off x="0" y="6381548"/>
            <a:ext cx="12192000" cy="9328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7" name="Rectangle 6">
            <a:extLst>
              <a:ext uri="{FF2B5EF4-FFF2-40B4-BE49-F238E27FC236}">
                <a16:creationId xmlns:a16="http://schemas.microsoft.com/office/drawing/2014/main" xmlns="" id="{8C8AED20-AA6A-440E-8FA3-0F3D4BF3F975}"/>
              </a:ext>
            </a:extLst>
          </p:cNvPr>
          <p:cNvSpPr/>
          <p:nvPr/>
        </p:nvSpPr>
        <p:spPr>
          <a:xfrm>
            <a:off x="1524000" y="-1"/>
            <a:ext cx="9144000" cy="5039136"/>
          </a:xfrm>
          <a:prstGeom prst="rect">
            <a:avLst/>
          </a:prstGeom>
        </p:spPr>
        <p:txBody>
          <a:bodyPr wrap="square" anchor="ctr">
            <a:spAutoFit/>
          </a:bodyPr>
          <a:lstStyle/>
          <a:p>
            <a:pPr marL="0" marR="0" lvl="0" indent="0" algn="ctr" defTabSz="914400" rtl="0" eaLnBrk="1" fontAlgn="auto" latinLnBrk="0" hangingPunct="1">
              <a:lnSpc>
                <a:spcPct val="150000"/>
              </a:lnSpc>
              <a:spcBef>
                <a:spcPts val="600"/>
              </a:spcBef>
              <a:spcAft>
                <a:spcPts val="0"/>
              </a:spcAft>
              <a:buClrTx/>
              <a:buSzTx/>
              <a:buFontTx/>
              <a:buNone/>
              <a:tabLst/>
              <a:defRPr/>
            </a:pPr>
            <a:r>
              <a:rPr kumimoji="0" lang="en-US" sz="23900" b="1" i="0" u="none" strike="noStrike" kern="1200" cap="none" spc="0" normalizeH="0" baseline="0" noProof="0" dirty="0">
                <a:ln>
                  <a:noFill/>
                </a:ln>
                <a:solidFill>
                  <a:prstClr val="white">
                    <a:alpha val="57000"/>
                  </a:prstClr>
                </a:solidFill>
                <a:effectLst/>
                <a:uLnTx/>
                <a:uFillTx/>
                <a:latin typeface="Calibri"/>
                <a:ea typeface="+mn-ea"/>
                <a:cs typeface="Arial" charset="0"/>
              </a:rPr>
              <a:t>1</a:t>
            </a:r>
          </a:p>
        </p:txBody>
      </p:sp>
      <p:sp>
        <p:nvSpPr>
          <p:cNvPr id="8" name="Rectangle 7">
            <a:extLst>
              <a:ext uri="{FF2B5EF4-FFF2-40B4-BE49-F238E27FC236}">
                <a16:creationId xmlns:a16="http://schemas.microsoft.com/office/drawing/2014/main" xmlns="" id="{FCF7ABB0-853B-4920-B806-2C40809AFF47}"/>
              </a:ext>
            </a:extLst>
          </p:cNvPr>
          <p:cNvSpPr/>
          <p:nvPr/>
        </p:nvSpPr>
        <p:spPr>
          <a:xfrm>
            <a:off x="0" y="2494893"/>
            <a:ext cx="12192000" cy="1306255"/>
          </a:xfrm>
          <a:prstGeom prst="rect">
            <a:avLst/>
          </a:prstGeom>
        </p:spPr>
        <p:txBody>
          <a:bodyPr wrap="square" anchor="ctr">
            <a:spAutoFit/>
          </a:bodyPr>
          <a:lstStyle/>
          <a:p>
            <a:pPr marL="0" marR="0" lvl="0" indent="0" algn="ctr" defTabSz="914400" rtl="1" eaLnBrk="1" fontAlgn="auto" latinLnBrk="0" hangingPunct="1">
              <a:lnSpc>
                <a:spcPct val="150000"/>
              </a:lnSpc>
              <a:spcBef>
                <a:spcPts val="600"/>
              </a:spcBef>
              <a:spcAft>
                <a:spcPts val="0"/>
              </a:spcAft>
              <a:buClrTx/>
              <a:buSzTx/>
              <a:buFontTx/>
              <a:buNone/>
              <a:tabLst/>
              <a:defRPr/>
            </a:pPr>
            <a:r>
              <a:rPr kumimoji="0" lang="he-IL" sz="6000" b="1" i="0" u="none" strike="noStrike" kern="1200" cap="none" spc="0" normalizeH="0" baseline="0" noProof="0" dirty="0">
                <a:ln>
                  <a:noFill/>
                </a:ln>
                <a:solidFill>
                  <a:srgbClr val="C00000"/>
                </a:solidFill>
                <a:effectLst/>
                <a:uLnTx/>
                <a:uFillTx/>
                <a:latin typeface="Arial" charset="0"/>
                <a:ea typeface="+mn-ea"/>
                <a:cs typeface="Arial" charset="0"/>
              </a:rPr>
              <a:t>סיכום 2024</a:t>
            </a:r>
            <a:endParaRPr kumimoji="0" lang="en-US" sz="6000" b="1" i="0" u="none" strike="noStrike" kern="1200" cap="none" spc="0" normalizeH="0" baseline="0" noProof="0" dirty="0">
              <a:ln>
                <a:noFill/>
              </a:ln>
              <a:solidFill>
                <a:srgbClr val="C00000"/>
              </a:solidFill>
              <a:effectLst/>
              <a:uLnTx/>
              <a:uFillTx/>
              <a:latin typeface="Arial" charset="0"/>
              <a:ea typeface="+mn-ea"/>
              <a:cs typeface="Arial" charset="0"/>
            </a:endParaRPr>
          </a:p>
        </p:txBody>
      </p:sp>
      <p:pic>
        <p:nvPicPr>
          <p:cNvPr id="12" name="תמונה 11" descr="תמונה שמכילה טקסט, שלט&#10;&#10;התיאור נוצר באופן אוטומטי">
            <a:extLst>
              <a:ext uri="{FF2B5EF4-FFF2-40B4-BE49-F238E27FC236}">
                <a16:creationId xmlns:a16="http://schemas.microsoft.com/office/drawing/2014/main" xmlns="" id="{1315613A-769A-4369-BA24-4876F6127608}"/>
              </a:ext>
            </a:extLst>
          </p:cNvPr>
          <p:cNvPicPr>
            <a:picLocks noChangeAspect="1"/>
          </p:cNvPicPr>
          <p:nvPr/>
        </p:nvPicPr>
        <p:blipFill rotWithShape="1">
          <a:blip r:embed="rId2">
            <a:extLst>
              <a:ext uri="{28A0092B-C50C-407E-A947-70E740481C1C}">
                <a14:useLocalDpi xmlns:a14="http://schemas.microsoft.com/office/drawing/2010/main" val="0"/>
              </a:ext>
            </a:extLst>
          </a:blip>
          <a:srcRect b="9565"/>
          <a:stretch/>
        </p:blipFill>
        <p:spPr>
          <a:xfrm>
            <a:off x="359258" y="5883699"/>
            <a:ext cx="2199303" cy="824685"/>
          </a:xfrm>
          <a:prstGeom prst="rect">
            <a:avLst/>
          </a:prstGeom>
        </p:spPr>
      </p:pic>
      <p:sp>
        <p:nvSpPr>
          <p:cNvPr id="5" name="Slide Number Placeholder 4">
            <a:extLst>
              <a:ext uri="{FF2B5EF4-FFF2-40B4-BE49-F238E27FC236}">
                <a16:creationId xmlns:a16="http://schemas.microsoft.com/office/drawing/2014/main" xmlns="" id="{DFDCCB9D-962C-652A-4FF6-2BD9CE88275F}"/>
              </a:ext>
            </a:extLst>
          </p:cNvPr>
          <p:cNvSpPr>
            <a:spLocks noGrp="1"/>
          </p:cNvSpPr>
          <p:nvPr>
            <p:ph type="sldNum" sz="quarter" idx="12"/>
          </p:nvPr>
        </p:nvSpPr>
        <p:spPr/>
        <p:txBody>
          <a:bodyPr/>
          <a:lstStyle/>
          <a:p>
            <a:fld id="{A5AA7FE8-D1D2-416A-A968-3AC6B47835B8}" type="slidenum">
              <a:rPr lang="aa-ET" smtClean="0"/>
              <a:pPr/>
              <a:t>3</a:t>
            </a:fld>
            <a:endParaRPr lang="aa-ET"/>
          </a:p>
        </p:txBody>
      </p:sp>
    </p:spTree>
    <p:extLst>
      <p:ext uri="{BB962C8B-B14F-4D97-AF65-F5344CB8AC3E}">
        <p14:creationId xmlns:p14="http://schemas.microsoft.com/office/powerpoint/2010/main" val="4278911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25876C-4174-08A9-AD89-963995F1980B}"/>
              </a:ext>
            </a:extLst>
          </p:cNvPr>
          <p:cNvSpPr>
            <a:spLocks noGrp="1"/>
          </p:cNvSpPr>
          <p:nvPr>
            <p:ph type="title"/>
          </p:nvPr>
        </p:nvSpPr>
        <p:spPr/>
        <p:txBody>
          <a:bodyPr>
            <a:normAutofit fontScale="90000"/>
          </a:bodyPr>
          <a:lstStyle/>
          <a:p>
            <a:pPr algn="r" rtl="1"/>
            <a:r>
              <a:rPr lang="he-IL" sz="3600" b="1" dirty="0">
                <a:solidFill>
                  <a:srgbClr val="C00000"/>
                </a:solidFill>
                <a:cs typeface="Arial" charset="0"/>
              </a:rPr>
              <a:t>סיכום 2024</a:t>
            </a:r>
            <a:r>
              <a:rPr lang="he-IL" sz="3600" dirty="0">
                <a:solidFill>
                  <a:srgbClr val="C00000"/>
                </a:solidFill>
                <a:cs typeface="Arial" charset="0"/>
              </a:rPr>
              <a:t/>
            </a:r>
            <a:br>
              <a:rPr lang="he-IL" sz="3600" dirty="0">
                <a:solidFill>
                  <a:srgbClr val="C00000"/>
                </a:solidFill>
                <a:cs typeface="Arial" charset="0"/>
              </a:rPr>
            </a:br>
            <a:endParaRPr lang="he-IL" dirty="0"/>
          </a:p>
        </p:txBody>
      </p:sp>
      <p:sp>
        <p:nvSpPr>
          <p:cNvPr id="28" name="Content Placeholder 2">
            <a:extLst>
              <a:ext uri="{FF2B5EF4-FFF2-40B4-BE49-F238E27FC236}">
                <a16:creationId xmlns:a16="http://schemas.microsoft.com/office/drawing/2014/main" xmlns="" id="{D6BD028A-661A-475B-A65A-D60BB1EDE816}"/>
              </a:ext>
            </a:extLst>
          </p:cNvPr>
          <p:cNvSpPr>
            <a:spLocks noGrp="1"/>
          </p:cNvSpPr>
          <p:nvPr>
            <p:ph idx="1"/>
          </p:nvPr>
        </p:nvSpPr>
        <p:spPr>
          <a:xfrm>
            <a:off x="268389" y="834308"/>
            <a:ext cx="11655222" cy="4351338"/>
          </a:xfrm>
        </p:spPr>
        <p:txBody>
          <a:bodyPr>
            <a:noAutofit/>
          </a:bodyPr>
          <a:lstStyle/>
          <a:p>
            <a:pPr algn="r" rtl="1">
              <a:lnSpc>
                <a:spcPct val="150000"/>
              </a:lnSpc>
              <a:spcBef>
                <a:spcPts val="600"/>
              </a:spcBef>
              <a:defRPr/>
            </a:pPr>
            <a:r>
              <a:rPr lang="he-IL" sz="2000" b="1" dirty="0">
                <a:cs typeface="Arial" charset="0"/>
              </a:rPr>
              <a:t>התקשרות מול נותני שירותים למתחם – חידוד נהלי ההתקשרות, תשומת לב לתמחור נכון לעומת דרישות מוגזמות של הספקים. בקרת ההוצאות וביצוע עצמי במידת האפשר לפני פניה לספקים חיצוניים. </a:t>
            </a:r>
          </a:p>
          <a:p>
            <a:pPr algn="r" rtl="1">
              <a:lnSpc>
                <a:spcPct val="150000"/>
              </a:lnSpc>
              <a:spcBef>
                <a:spcPts val="600"/>
              </a:spcBef>
              <a:defRPr/>
            </a:pPr>
            <a:r>
              <a:rPr lang="he-IL" sz="2000" b="1" dirty="0">
                <a:cs typeface="Arial" charset="0"/>
              </a:rPr>
              <a:t>אבטחה – עדכון נהלי אבטחה, פעילות של הקב"ט 24/7 עקב מלחמת חרבות ברזל, אירועים חריגים, ואופנועי וולט. </a:t>
            </a:r>
          </a:p>
          <a:p>
            <a:pPr algn="r" rtl="1">
              <a:lnSpc>
                <a:spcPct val="150000"/>
              </a:lnSpc>
              <a:spcBef>
                <a:spcPts val="600"/>
              </a:spcBef>
              <a:defRPr/>
            </a:pPr>
            <a:r>
              <a:rPr lang="he-IL" sz="2000" b="1" dirty="0">
                <a:cs typeface="Arial" charset="0"/>
              </a:rPr>
              <a:t>שדרוג נראות חיצונית ופנימית – כולל צביעת מבואות ,שיפוץ תריסים וצביעת חזיתות מסביב למתחם.  </a:t>
            </a:r>
          </a:p>
          <a:p>
            <a:pPr algn="r" rtl="1">
              <a:lnSpc>
                <a:spcPct val="150000"/>
              </a:lnSpc>
              <a:spcBef>
                <a:spcPts val="600"/>
              </a:spcBef>
              <a:defRPr/>
            </a:pPr>
            <a:r>
              <a:rPr lang="he-IL" sz="2000" b="1" dirty="0">
                <a:cs typeface="Arial" charset="0"/>
              </a:rPr>
              <a:t>מועדון – הוחלפו מיטות </a:t>
            </a:r>
            <a:r>
              <a:rPr lang="he-IL" sz="2000" b="1" dirty="0" err="1">
                <a:cs typeface="Arial" charset="0"/>
              </a:rPr>
              <a:t>פילאטיס</a:t>
            </a:r>
            <a:r>
              <a:rPr lang="he-IL" sz="2000" b="1" dirty="0">
                <a:cs typeface="Arial" charset="0"/>
              </a:rPr>
              <a:t>, תיקוני שקיעות רצפה בחדר כוח, החלפת נורות ותיקונים שוטפים. בחודשי הקיץ בוצעה ביקורת כניסה למועדון למניעת כניסת אנשים לא מורשים.</a:t>
            </a:r>
          </a:p>
          <a:p>
            <a:pPr algn="r" rtl="1">
              <a:lnSpc>
                <a:spcPct val="150000"/>
              </a:lnSpc>
              <a:spcBef>
                <a:spcPts val="600"/>
              </a:spcBef>
              <a:defRPr/>
            </a:pPr>
            <a:r>
              <a:rPr lang="he-IL" sz="2000" b="1" dirty="0">
                <a:cs typeface="Arial" charset="0"/>
              </a:rPr>
              <a:t>עובדי ניקיון – בוצעה ביקורת על אישורי העסקה ותנאי העסקה של העובדים, נמצאו ליקויים מהותיים, בחודש מאי הוחלפה חברת הניקיון.</a:t>
            </a:r>
          </a:p>
          <a:p>
            <a:pPr marL="0" indent="0" algn="r" rtl="1">
              <a:lnSpc>
                <a:spcPct val="150000"/>
              </a:lnSpc>
              <a:spcBef>
                <a:spcPts val="600"/>
              </a:spcBef>
              <a:buNone/>
              <a:defRPr/>
            </a:pPr>
            <a:endParaRPr lang="he-IL" sz="2000" dirty="0">
              <a:cs typeface="Arial" charset="0"/>
            </a:endParaRPr>
          </a:p>
        </p:txBody>
      </p:sp>
      <p:sp>
        <p:nvSpPr>
          <p:cNvPr id="5" name="Rectangle 3">
            <a:extLst>
              <a:ext uri="{FF2B5EF4-FFF2-40B4-BE49-F238E27FC236}">
                <a16:creationId xmlns:a16="http://schemas.microsoft.com/office/drawing/2014/main" xmlns="" id="{015FEBA1-57C4-4052-8E4B-264D79DA4049}"/>
              </a:ext>
            </a:extLst>
          </p:cNvPr>
          <p:cNvSpPr/>
          <p:nvPr/>
        </p:nvSpPr>
        <p:spPr>
          <a:xfrm rot="10800000">
            <a:off x="0" y="6009408"/>
            <a:ext cx="12192000" cy="9328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pic>
        <p:nvPicPr>
          <p:cNvPr id="8" name="תמונה 7" descr="תמונה שמכילה טקסט, שלט&#10;&#10;התיאור נוצר באופן אוטומטי">
            <a:extLst>
              <a:ext uri="{FF2B5EF4-FFF2-40B4-BE49-F238E27FC236}">
                <a16:creationId xmlns:a16="http://schemas.microsoft.com/office/drawing/2014/main" xmlns="" id="{04B0D462-8D6D-4F0F-85E9-08B03898298F}"/>
              </a:ext>
            </a:extLst>
          </p:cNvPr>
          <p:cNvPicPr>
            <a:picLocks noChangeAspect="1"/>
          </p:cNvPicPr>
          <p:nvPr/>
        </p:nvPicPr>
        <p:blipFill rotWithShape="1">
          <a:blip r:embed="rId2">
            <a:extLst>
              <a:ext uri="{28A0092B-C50C-407E-A947-70E740481C1C}">
                <a14:useLocalDpi xmlns:a14="http://schemas.microsoft.com/office/drawing/2010/main" val="0"/>
              </a:ext>
            </a:extLst>
          </a:blip>
          <a:srcRect b="9565"/>
          <a:stretch/>
        </p:blipFill>
        <p:spPr>
          <a:xfrm>
            <a:off x="387306" y="5867914"/>
            <a:ext cx="2199303" cy="824685"/>
          </a:xfrm>
          <a:prstGeom prst="rect">
            <a:avLst/>
          </a:prstGeom>
        </p:spPr>
      </p:pic>
      <p:sp>
        <p:nvSpPr>
          <p:cNvPr id="4" name="Footer Placeholder 3">
            <a:extLst>
              <a:ext uri="{FF2B5EF4-FFF2-40B4-BE49-F238E27FC236}">
                <a16:creationId xmlns:a16="http://schemas.microsoft.com/office/drawing/2014/main" xmlns="" id="{CC8ACBA2-D623-F738-1F39-A8B859244295}"/>
              </a:ext>
            </a:extLst>
          </p:cNvPr>
          <p:cNvSpPr>
            <a:spLocks noGrp="1"/>
          </p:cNvSpPr>
          <p:nvPr>
            <p:ph type="ftr" sz="quarter" idx="11"/>
          </p:nvPr>
        </p:nvSpPr>
        <p:spPr/>
        <p:txBody>
          <a:bodyPr/>
          <a:lstStyle/>
          <a:p>
            <a:r>
              <a:rPr lang="he-IL" dirty="0"/>
              <a:t>אסיפת בעלי הדירות 12/2024</a:t>
            </a:r>
            <a:endParaRPr lang="aa-ET" dirty="0"/>
          </a:p>
        </p:txBody>
      </p:sp>
      <p:sp>
        <p:nvSpPr>
          <p:cNvPr id="7" name="Slide Number Placeholder 6">
            <a:extLst>
              <a:ext uri="{FF2B5EF4-FFF2-40B4-BE49-F238E27FC236}">
                <a16:creationId xmlns:a16="http://schemas.microsoft.com/office/drawing/2014/main" xmlns="" id="{A986269F-49F7-156A-BEBA-15C67F1726F7}"/>
              </a:ext>
            </a:extLst>
          </p:cNvPr>
          <p:cNvSpPr>
            <a:spLocks noGrp="1"/>
          </p:cNvSpPr>
          <p:nvPr>
            <p:ph type="sldNum" sz="quarter" idx="12"/>
          </p:nvPr>
        </p:nvSpPr>
        <p:spPr/>
        <p:txBody>
          <a:bodyPr/>
          <a:lstStyle/>
          <a:p>
            <a:fld id="{A5AA7FE8-D1D2-416A-A968-3AC6B47835B8}" type="slidenum">
              <a:rPr lang="aa-ET" smtClean="0"/>
              <a:pPr/>
              <a:t>4</a:t>
            </a:fld>
            <a:endParaRPr lang="aa-ET"/>
          </a:p>
        </p:txBody>
      </p:sp>
    </p:spTree>
    <p:extLst>
      <p:ext uri="{BB962C8B-B14F-4D97-AF65-F5344CB8AC3E}">
        <p14:creationId xmlns:p14="http://schemas.microsoft.com/office/powerpoint/2010/main" val="3333633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C3A982-3952-1C27-8745-78A8D8776FBF}"/>
              </a:ext>
            </a:extLst>
          </p:cNvPr>
          <p:cNvSpPr>
            <a:spLocks noGrp="1"/>
          </p:cNvSpPr>
          <p:nvPr>
            <p:ph type="title"/>
          </p:nvPr>
        </p:nvSpPr>
        <p:spPr/>
        <p:txBody>
          <a:bodyPr>
            <a:normAutofit fontScale="90000"/>
          </a:bodyPr>
          <a:lstStyle/>
          <a:p>
            <a:pPr algn="r" rtl="1"/>
            <a:r>
              <a:rPr lang="he-IL" sz="3600" b="1" dirty="0">
                <a:solidFill>
                  <a:srgbClr val="C00000"/>
                </a:solidFill>
                <a:cs typeface="Arial" charset="0"/>
              </a:rPr>
              <a:t>סיכום 2024- המשך</a:t>
            </a:r>
            <a:r>
              <a:rPr lang="he-IL" sz="3600" dirty="0">
                <a:solidFill>
                  <a:srgbClr val="C00000"/>
                </a:solidFill>
                <a:cs typeface="Arial" charset="0"/>
              </a:rPr>
              <a:t/>
            </a:r>
            <a:br>
              <a:rPr lang="he-IL" sz="3600" dirty="0">
                <a:solidFill>
                  <a:srgbClr val="C00000"/>
                </a:solidFill>
                <a:cs typeface="Arial" charset="0"/>
              </a:rPr>
            </a:br>
            <a:endParaRPr lang="he-IL" dirty="0"/>
          </a:p>
        </p:txBody>
      </p:sp>
      <p:sp>
        <p:nvSpPr>
          <p:cNvPr id="3" name="Content Placeholder 2">
            <a:extLst>
              <a:ext uri="{FF2B5EF4-FFF2-40B4-BE49-F238E27FC236}">
                <a16:creationId xmlns:a16="http://schemas.microsoft.com/office/drawing/2014/main" xmlns="" id="{8D2792BF-FCB1-8102-1D14-49CB652BF1C8}"/>
              </a:ext>
            </a:extLst>
          </p:cNvPr>
          <p:cNvSpPr>
            <a:spLocks noGrp="1"/>
          </p:cNvSpPr>
          <p:nvPr>
            <p:ph idx="1"/>
          </p:nvPr>
        </p:nvSpPr>
        <p:spPr>
          <a:xfrm>
            <a:off x="283028" y="1032791"/>
            <a:ext cx="11655222" cy="4351338"/>
          </a:xfrm>
        </p:spPr>
        <p:txBody>
          <a:bodyPr>
            <a:normAutofit fontScale="92500"/>
          </a:bodyPr>
          <a:lstStyle/>
          <a:p>
            <a:pPr algn="just" rtl="1">
              <a:lnSpc>
                <a:spcPct val="150000"/>
              </a:lnSpc>
              <a:spcBef>
                <a:spcPts val="600"/>
              </a:spcBef>
              <a:defRPr/>
            </a:pPr>
            <a:r>
              <a:rPr lang="he-IL" sz="2000" b="1" dirty="0">
                <a:latin typeface="Arial" panose="020B0604020202020204" pitchFamily="34" charset="0"/>
                <a:cs typeface="Arial" panose="020B0604020202020204" pitchFamily="34" charset="0"/>
              </a:rPr>
              <a:t>טעינת רכבים </a:t>
            </a:r>
            <a:r>
              <a:rPr lang="he-IL" sz="2000" b="1" dirty="0">
                <a:latin typeface="Arial" panose="020B0604020202020204" pitchFamily="34" charset="0"/>
              </a:rPr>
              <a:t>– חוברו רוב הרכבים למערכת בעיקר בתחילת שנה, </a:t>
            </a:r>
            <a:r>
              <a:rPr lang="he-IL" sz="2000" b="1" dirty="0">
                <a:latin typeface="Arial" panose="020B0604020202020204" pitchFamily="34" charset="0"/>
                <a:cs typeface="Arial" panose="020B0604020202020204" pitchFamily="34" charset="0"/>
              </a:rPr>
              <a:t>התברר שיש ליקויים רבים. נשכרה חברת מהנדסים בר עקיבא לביצוע בדיקה למערכת, בעקבות הדו"ח בוצעו תיקונים והשלמות בנוסף הוחלפה תוכנת ניהול העמדות.</a:t>
            </a:r>
          </a:p>
          <a:p>
            <a:pPr algn="just" rtl="1">
              <a:lnSpc>
                <a:spcPct val="150000"/>
              </a:lnSpc>
              <a:spcBef>
                <a:spcPts val="600"/>
              </a:spcBef>
              <a:defRPr/>
            </a:pPr>
            <a:r>
              <a:rPr lang="he-IL" sz="2000" b="1" dirty="0">
                <a:latin typeface="Arial" panose="020B0604020202020204" pitchFamily="34" charset="0"/>
                <a:cs typeface="Arial" panose="020B0604020202020204" pitchFamily="34" charset="0"/>
              </a:rPr>
              <a:t>בניית בית הספר – עד היום במשך מספר שנים ובעלות של כ-250,000 ₪ שמומנה בעיקר ע"י בניינים 5 ו-6 נעשו מאמצים לביטול בניית בית הספר, בשלב זה לא הצליחו לבטל את הבניה אלא לעכב את מתן ההיתר.</a:t>
            </a:r>
          </a:p>
          <a:p>
            <a:pPr algn="just" rtl="1">
              <a:lnSpc>
                <a:spcPct val="150000"/>
              </a:lnSpc>
              <a:spcBef>
                <a:spcPts val="600"/>
              </a:spcBef>
              <a:defRPr/>
            </a:pPr>
            <a:r>
              <a:rPr lang="he-IL" sz="2000" b="1" dirty="0">
                <a:latin typeface="Arial" panose="020B0604020202020204" pitchFamily="34" charset="0"/>
              </a:rPr>
              <a:t>ועדות – בחודש פברואר הוקמה ועדה לגינון. באמצע השנה הוקם צוות לטיפול בנושא הביטוח. </a:t>
            </a:r>
          </a:p>
          <a:p>
            <a:pPr algn="just" rtl="1">
              <a:lnSpc>
                <a:spcPct val="150000"/>
              </a:lnSpc>
              <a:spcBef>
                <a:spcPts val="600"/>
              </a:spcBef>
              <a:defRPr/>
            </a:pPr>
            <a:r>
              <a:rPr lang="he-IL" sz="2000" b="1" dirty="0">
                <a:latin typeface="Arial" panose="020B0604020202020204" pitchFamily="34" charset="0"/>
              </a:rPr>
              <a:t>נזילות בחניון – בוצע פתיחה של תריסים בחצרות אנגליות מסביב למתחם בהיקף החניון, בוצע ניקוי של צנרת הניקוז ובוצע איטום של החצרות למניעת/ הקטנת הנזילות החניון.</a:t>
            </a:r>
          </a:p>
          <a:p>
            <a:pPr algn="just" rtl="1">
              <a:lnSpc>
                <a:spcPct val="150000"/>
              </a:lnSpc>
              <a:spcBef>
                <a:spcPts val="600"/>
              </a:spcBef>
              <a:defRPr/>
            </a:pPr>
            <a:r>
              <a:rPr lang="he-IL" sz="2000" b="1" dirty="0">
                <a:latin typeface="Arial" panose="020B0604020202020204" pitchFamily="34" charset="0"/>
              </a:rPr>
              <a:t>תיעוד מסמכים והנהלת חשבונות – באמצע השנה נשכרה מנהלת חשבונות לביצוע הנהלת חשבונות מסודרת (כפולה) לצורך רישום ותיעוד ובקרה מסודרים של הכספים. רואה החשבון שנתן שירותים במשך מספר  שנים סיים את עבודתו</a:t>
            </a:r>
            <a:r>
              <a:rPr lang="he-IL" sz="2000" dirty="0">
                <a:latin typeface="Arial" panose="020B0604020202020204" pitchFamily="34" charset="0"/>
              </a:rPr>
              <a:t>.</a:t>
            </a:r>
            <a:endParaRPr lang="he-IL" sz="2000" dirty="0">
              <a:latin typeface="Arial" panose="020B0604020202020204" pitchFamily="34" charset="0"/>
              <a:cs typeface="Arial" panose="020B0604020202020204" pitchFamily="34" charset="0"/>
            </a:endParaRPr>
          </a:p>
        </p:txBody>
      </p:sp>
      <p:pic>
        <p:nvPicPr>
          <p:cNvPr id="5" name="תמונה 7" descr="תמונה שמכילה טקסט, שלט&#10;&#10;התיאור נוצר באופן אוטומטי">
            <a:extLst>
              <a:ext uri="{FF2B5EF4-FFF2-40B4-BE49-F238E27FC236}">
                <a16:creationId xmlns:a16="http://schemas.microsoft.com/office/drawing/2014/main" xmlns="" id="{B74A3EC1-DA2F-D968-0712-1403061FACC1}"/>
              </a:ext>
            </a:extLst>
          </p:cNvPr>
          <p:cNvPicPr>
            <a:picLocks noChangeAspect="1"/>
          </p:cNvPicPr>
          <p:nvPr/>
        </p:nvPicPr>
        <p:blipFill rotWithShape="1">
          <a:blip r:embed="rId2">
            <a:extLst>
              <a:ext uri="{28A0092B-C50C-407E-A947-70E740481C1C}">
                <a14:useLocalDpi xmlns:a14="http://schemas.microsoft.com/office/drawing/2010/main" val="0"/>
              </a:ext>
            </a:extLst>
          </a:blip>
          <a:srcRect b="9565"/>
          <a:stretch/>
        </p:blipFill>
        <p:spPr>
          <a:xfrm>
            <a:off x="387306" y="5867914"/>
            <a:ext cx="2199303" cy="824685"/>
          </a:xfrm>
          <a:prstGeom prst="rect">
            <a:avLst/>
          </a:prstGeom>
        </p:spPr>
      </p:pic>
      <p:sp>
        <p:nvSpPr>
          <p:cNvPr id="8" name="Footer Placeholder 7">
            <a:extLst>
              <a:ext uri="{FF2B5EF4-FFF2-40B4-BE49-F238E27FC236}">
                <a16:creationId xmlns:a16="http://schemas.microsoft.com/office/drawing/2014/main" xmlns="" id="{BC92C2BF-E3CE-BED5-8ABD-A5FBE980F0A5}"/>
              </a:ext>
            </a:extLst>
          </p:cNvPr>
          <p:cNvSpPr>
            <a:spLocks noGrp="1"/>
          </p:cNvSpPr>
          <p:nvPr>
            <p:ph type="ftr" sz="quarter" idx="11"/>
          </p:nvPr>
        </p:nvSpPr>
        <p:spPr/>
        <p:txBody>
          <a:bodyPr/>
          <a:lstStyle/>
          <a:p>
            <a:r>
              <a:rPr lang="he-IL" dirty="0"/>
              <a:t>אסיפת בעלי הדירות 12/2024</a:t>
            </a:r>
          </a:p>
          <a:p>
            <a:endParaRPr lang="aa-ET" dirty="0"/>
          </a:p>
        </p:txBody>
      </p:sp>
      <p:sp>
        <p:nvSpPr>
          <p:cNvPr id="9" name="Slide Number Placeholder 8">
            <a:extLst>
              <a:ext uri="{FF2B5EF4-FFF2-40B4-BE49-F238E27FC236}">
                <a16:creationId xmlns:a16="http://schemas.microsoft.com/office/drawing/2014/main" xmlns="" id="{3548AA3C-5E3E-140A-DCFA-92628ED7D9D5}"/>
              </a:ext>
            </a:extLst>
          </p:cNvPr>
          <p:cNvSpPr>
            <a:spLocks noGrp="1"/>
          </p:cNvSpPr>
          <p:nvPr>
            <p:ph type="sldNum" sz="quarter" idx="12"/>
          </p:nvPr>
        </p:nvSpPr>
        <p:spPr/>
        <p:txBody>
          <a:bodyPr/>
          <a:lstStyle/>
          <a:p>
            <a:fld id="{A5AA7FE8-D1D2-416A-A968-3AC6B47835B8}" type="slidenum">
              <a:rPr lang="aa-ET" smtClean="0"/>
              <a:pPr/>
              <a:t>5</a:t>
            </a:fld>
            <a:endParaRPr lang="aa-ET"/>
          </a:p>
        </p:txBody>
      </p:sp>
    </p:spTree>
    <p:extLst>
      <p:ext uri="{BB962C8B-B14F-4D97-AF65-F5344CB8AC3E}">
        <p14:creationId xmlns:p14="http://schemas.microsoft.com/office/powerpoint/2010/main" val="613136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C3A982-3952-1C27-8745-78A8D8776FBF}"/>
              </a:ext>
            </a:extLst>
          </p:cNvPr>
          <p:cNvSpPr>
            <a:spLocks noGrp="1"/>
          </p:cNvSpPr>
          <p:nvPr>
            <p:ph type="title"/>
          </p:nvPr>
        </p:nvSpPr>
        <p:spPr/>
        <p:txBody>
          <a:bodyPr>
            <a:normAutofit fontScale="90000"/>
          </a:bodyPr>
          <a:lstStyle/>
          <a:p>
            <a:pPr algn="r" rtl="1"/>
            <a:r>
              <a:rPr lang="he-IL" sz="3600" b="1" dirty="0">
                <a:solidFill>
                  <a:srgbClr val="C00000"/>
                </a:solidFill>
                <a:cs typeface="Arial" charset="0"/>
              </a:rPr>
              <a:t>סיכום 2024- המשך</a:t>
            </a:r>
            <a:r>
              <a:rPr lang="he-IL" sz="3600" dirty="0">
                <a:solidFill>
                  <a:srgbClr val="C00000"/>
                </a:solidFill>
                <a:cs typeface="Arial" charset="0"/>
              </a:rPr>
              <a:t/>
            </a:r>
            <a:br>
              <a:rPr lang="he-IL" sz="3600" dirty="0">
                <a:solidFill>
                  <a:srgbClr val="C00000"/>
                </a:solidFill>
                <a:cs typeface="Arial" charset="0"/>
              </a:rPr>
            </a:br>
            <a:endParaRPr lang="he-IL" dirty="0"/>
          </a:p>
        </p:txBody>
      </p:sp>
      <p:sp>
        <p:nvSpPr>
          <p:cNvPr id="3" name="Content Placeholder 2">
            <a:extLst>
              <a:ext uri="{FF2B5EF4-FFF2-40B4-BE49-F238E27FC236}">
                <a16:creationId xmlns:a16="http://schemas.microsoft.com/office/drawing/2014/main" xmlns="" id="{8D2792BF-FCB1-8102-1D14-49CB652BF1C8}"/>
              </a:ext>
            </a:extLst>
          </p:cNvPr>
          <p:cNvSpPr>
            <a:spLocks noGrp="1"/>
          </p:cNvSpPr>
          <p:nvPr>
            <p:ph idx="1"/>
          </p:nvPr>
        </p:nvSpPr>
        <p:spPr/>
        <p:txBody>
          <a:bodyPr>
            <a:normAutofit lnSpcReduction="10000"/>
          </a:bodyPr>
          <a:lstStyle/>
          <a:p>
            <a:pPr algn="just" rtl="1">
              <a:lnSpc>
                <a:spcPct val="150000"/>
              </a:lnSpc>
              <a:spcBef>
                <a:spcPts val="600"/>
              </a:spcBef>
              <a:defRPr/>
            </a:pPr>
            <a:r>
              <a:rPr lang="he-IL" sz="2000" b="1" dirty="0">
                <a:cs typeface="Arial" charset="0"/>
              </a:rPr>
              <a:t>צוות ניהול ואנשי אחזקה – בחודש מרץ נקלט עובד נוסף לצוות האחזקה (סה"כ 3). בחודש נובמבר הסתיימה עבודתו של אחד העובדים, במקומות אמור להתחיל בחודש הבא עובד חדש בעל ניסיון רב בתחזוקה. החודש מנהל המתחם הודיע על סיום עבודתו בסוף חודש זה – אנו מודים לו על פעילותו ותרומתו למתחם במשך כשנה וחצי ומאחלים לו הצלחה בהמשך.</a:t>
            </a:r>
          </a:p>
          <a:p>
            <a:pPr algn="just" rtl="1">
              <a:lnSpc>
                <a:spcPct val="150000"/>
              </a:lnSpc>
              <a:spcBef>
                <a:spcPts val="600"/>
              </a:spcBef>
              <a:defRPr/>
            </a:pPr>
            <a:r>
              <a:rPr lang="he-IL" sz="2000" b="1" dirty="0">
                <a:cs typeface="Arial" charset="0"/>
              </a:rPr>
              <a:t>יעוץ משפטי למתחם – באמצע השנה נשכרו שירותים של משרד עו"ד חדש. שיטת התשלום שונתה מריטיינר חודשי לתשלום לפי שעות עבודה. תביעות משפטיות וייצוג בבתי משפט יתומחרו בנפרד.</a:t>
            </a:r>
          </a:p>
          <a:p>
            <a:pPr algn="just" rtl="1">
              <a:lnSpc>
                <a:spcPct val="150000"/>
              </a:lnSpc>
              <a:spcBef>
                <a:spcPts val="600"/>
              </a:spcBef>
              <a:defRPr/>
            </a:pPr>
            <a:r>
              <a:rPr lang="he-IL" sz="2000" b="1" dirty="0">
                <a:cs typeface="Arial" charset="0"/>
              </a:rPr>
              <a:t>ביטוח – ריבוי תביעות. נבחר צוות של שני דיירים שיבדוק ויציע מתווה ויבדוק הצעות מחיר לשנה הבאה.</a:t>
            </a:r>
          </a:p>
          <a:p>
            <a:pPr algn="just" rtl="1">
              <a:lnSpc>
                <a:spcPct val="150000"/>
              </a:lnSpc>
              <a:spcBef>
                <a:spcPts val="600"/>
              </a:spcBef>
              <a:defRPr/>
            </a:pPr>
            <a:r>
              <a:rPr lang="he-IL" sz="2000" b="1" dirty="0">
                <a:cs typeface="Arial" charset="0"/>
              </a:rPr>
              <a:t>צוות אדום – בעקבות ההסכמים שנחתמו הוחלט בישיבת הועד המרכזי " להוסיף לנהלי המתחם שבכל מצב בו עומד להיחתם הסכם מהותי, יוקם צוות אדום שמטרתו להציג ולהסביר למה לא כדאי לחתום על ההסכם".</a:t>
            </a:r>
          </a:p>
          <a:p>
            <a:pPr algn="r" rtl="1">
              <a:lnSpc>
                <a:spcPct val="150000"/>
              </a:lnSpc>
              <a:spcBef>
                <a:spcPts val="600"/>
              </a:spcBef>
              <a:defRPr/>
            </a:pPr>
            <a:endParaRPr lang="he-IL" sz="2000" b="1" dirty="0">
              <a:cs typeface="Arial" charset="0"/>
            </a:endParaRPr>
          </a:p>
          <a:p>
            <a:pPr algn="r" rtl="1">
              <a:lnSpc>
                <a:spcPct val="150000"/>
              </a:lnSpc>
              <a:spcBef>
                <a:spcPts val="600"/>
              </a:spcBef>
              <a:defRPr/>
            </a:pPr>
            <a:endParaRPr lang="he-IL" sz="2000" dirty="0">
              <a:cs typeface="Arial" charset="0"/>
            </a:endParaRPr>
          </a:p>
          <a:p>
            <a:pPr algn="r" rtl="1">
              <a:lnSpc>
                <a:spcPct val="150000"/>
              </a:lnSpc>
              <a:spcBef>
                <a:spcPts val="600"/>
              </a:spcBef>
              <a:defRPr/>
            </a:pPr>
            <a:endParaRPr lang="he-IL" sz="2900" dirty="0">
              <a:cs typeface="Arial" charset="0"/>
            </a:endParaRPr>
          </a:p>
          <a:p>
            <a:pPr algn="r" rtl="1">
              <a:lnSpc>
                <a:spcPct val="150000"/>
              </a:lnSpc>
              <a:spcBef>
                <a:spcPts val="600"/>
              </a:spcBef>
              <a:defRPr/>
            </a:pPr>
            <a:endParaRPr lang="he-IL" sz="2000" dirty="0">
              <a:cs typeface="Arial" charset="0"/>
            </a:endParaRPr>
          </a:p>
        </p:txBody>
      </p:sp>
      <p:pic>
        <p:nvPicPr>
          <p:cNvPr id="5" name="תמונה 7" descr="תמונה שמכילה טקסט, שלט&#10;&#10;התיאור נוצר באופן אוטומטי">
            <a:extLst>
              <a:ext uri="{FF2B5EF4-FFF2-40B4-BE49-F238E27FC236}">
                <a16:creationId xmlns:a16="http://schemas.microsoft.com/office/drawing/2014/main" xmlns="" id="{B74A3EC1-DA2F-D968-0712-1403061FACC1}"/>
              </a:ext>
            </a:extLst>
          </p:cNvPr>
          <p:cNvPicPr>
            <a:picLocks noChangeAspect="1"/>
          </p:cNvPicPr>
          <p:nvPr/>
        </p:nvPicPr>
        <p:blipFill rotWithShape="1">
          <a:blip r:embed="rId2">
            <a:extLst>
              <a:ext uri="{28A0092B-C50C-407E-A947-70E740481C1C}">
                <a14:useLocalDpi xmlns:a14="http://schemas.microsoft.com/office/drawing/2010/main" val="0"/>
              </a:ext>
            </a:extLst>
          </a:blip>
          <a:srcRect b="9565"/>
          <a:stretch/>
        </p:blipFill>
        <p:spPr>
          <a:xfrm>
            <a:off x="387306" y="5867914"/>
            <a:ext cx="2199303" cy="824685"/>
          </a:xfrm>
          <a:prstGeom prst="rect">
            <a:avLst/>
          </a:prstGeom>
        </p:spPr>
      </p:pic>
      <p:sp>
        <p:nvSpPr>
          <p:cNvPr id="8" name="Footer Placeholder 7">
            <a:extLst>
              <a:ext uri="{FF2B5EF4-FFF2-40B4-BE49-F238E27FC236}">
                <a16:creationId xmlns:a16="http://schemas.microsoft.com/office/drawing/2014/main" xmlns="" id="{BC92C2BF-E3CE-BED5-8ABD-A5FBE980F0A5}"/>
              </a:ext>
            </a:extLst>
          </p:cNvPr>
          <p:cNvSpPr>
            <a:spLocks noGrp="1"/>
          </p:cNvSpPr>
          <p:nvPr>
            <p:ph type="ftr" sz="quarter" idx="11"/>
          </p:nvPr>
        </p:nvSpPr>
        <p:spPr/>
        <p:txBody>
          <a:bodyPr/>
          <a:lstStyle/>
          <a:p>
            <a:r>
              <a:rPr lang="he-IL" dirty="0"/>
              <a:t>אסיפת בעלי הדירות 12/2024</a:t>
            </a:r>
            <a:endParaRPr lang="aa-ET" dirty="0"/>
          </a:p>
        </p:txBody>
      </p:sp>
      <p:sp>
        <p:nvSpPr>
          <p:cNvPr id="9" name="Slide Number Placeholder 8">
            <a:extLst>
              <a:ext uri="{FF2B5EF4-FFF2-40B4-BE49-F238E27FC236}">
                <a16:creationId xmlns:a16="http://schemas.microsoft.com/office/drawing/2014/main" xmlns="" id="{3548AA3C-5E3E-140A-DCFA-92628ED7D9D5}"/>
              </a:ext>
            </a:extLst>
          </p:cNvPr>
          <p:cNvSpPr>
            <a:spLocks noGrp="1"/>
          </p:cNvSpPr>
          <p:nvPr>
            <p:ph type="sldNum" sz="quarter" idx="12"/>
          </p:nvPr>
        </p:nvSpPr>
        <p:spPr/>
        <p:txBody>
          <a:bodyPr/>
          <a:lstStyle/>
          <a:p>
            <a:fld id="{A5AA7FE8-D1D2-416A-A968-3AC6B47835B8}" type="slidenum">
              <a:rPr lang="aa-ET" smtClean="0"/>
              <a:pPr/>
              <a:t>6</a:t>
            </a:fld>
            <a:endParaRPr lang="aa-ET"/>
          </a:p>
        </p:txBody>
      </p:sp>
    </p:spTree>
    <p:extLst>
      <p:ext uri="{BB962C8B-B14F-4D97-AF65-F5344CB8AC3E}">
        <p14:creationId xmlns:p14="http://schemas.microsoft.com/office/powerpoint/2010/main" val="551106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C3A982-3952-1C27-8745-78A8D8776FBF}"/>
              </a:ext>
            </a:extLst>
          </p:cNvPr>
          <p:cNvSpPr>
            <a:spLocks noGrp="1"/>
          </p:cNvSpPr>
          <p:nvPr>
            <p:ph type="title"/>
          </p:nvPr>
        </p:nvSpPr>
        <p:spPr/>
        <p:txBody>
          <a:bodyPr>
            <a:normAutofit fontScale="90000"/>
          </a:bodyPr>
          <a:lstStyle/>
          <a:p>
            <a:pPr algn="r" rtl="1"/>
            <a:r>
              <a:rPr lang="he-IL" sz="3600" b="1" dirty="0">
                <a:solidFill>
                  <a:srgbClr val="C00000"/>
                </a:solidFill>
                <a:cs typeface="Arial" charset="0"/>
              </a:rPr>
              <a:t>סיכום 2024- התייעלות אנרגטית – תאורה בחניון</a:t>
            </a:r>
            <a:r>
              <a:rPr lang="he-IL" sz="3600" dirty="0">
                <a:solidFill>
                  <a:srgbClr val="C00000"/>
                </a:solidFill>
                <a:cs typeface="Arial" charset="0"/>
              </a:rPr>
              <a:t/>
            </a:r>
            <a:br>
              <a:rPr lang="he-IL" sz="3600" dirty="0">
                <a:solidFill>
                  <a:srgbClr val="C00000"/>
                </a:solidFill>
                <a:cs typeface="Arial" charset="0"/>
              </a:rPr>
            </a:br>
            <a:endParaRPr lang="he-IL" dirty="0"/>
          </a:p>
        </p:txBody>
      </p:sp>
      <p:sp>
        <p:nvSpPr>
          <p:cNvPr id="3" name="Content Placeholder 2">
            <a:extLst>
              <a:ext uri="{FF2B5EF4-FFF2-40B4-BE49-F238E27FC236}">
                <a16:creationId xmlns:a16="http://schemas.microsoft.com/office/drawing/2014/main" xmlns="" id="{8D2792BF-FCB1-8102-1D14-49CB652BF1C8}"/>
              </a:ext>
            </a:extLst>
          </p:cNvPr>
          <p:cNvSpPr>
            <a:spLocks noGrp="1"/>
          </p:cNvSpPr>
          <p:nvPr>
            <p:ph idx="1"/>
          </p:nvPr>
        </p:nvSpPr>
        <p:spPr/>
        <p:txBody>
          <a:bodyPr>
            <a:normAutofit/>
          </a:bodyPr>
          <a:lstStyle/>
          <a:p>
            <a:pPr algn="just" rtl="1">
              <a:lnSpc>
                <a:spcPct val="150000"/>
              </a:lnSpc>
              <a:spcBef>
                <a:spcPts val="600"/>
              </a:spcBef>
              <a:defRPr/>
            </a:pPr>
            <a:r>
              <a:rPr lang="he-IL" sz="2000" b="1" dirty="0">
                <a:cs typeface="Arial" charset="0"/>
              </a:rPr>
              <a:t>בשנים 2022 ו2023  נחתמו 3 הסכמים והסכמים נלווים לטעינת רכבים החלפת </a:t>
            </a:r>
            <a:r>
              <a:rPr lang="he-IL" sz="2000" b="1" dirty="0" err="1">
                <a:cs typeface="Arial" charset="0"/>
              </a:rPr>
              <a:t>צילרים</a:t>
            </a:r>
            <a:r>
              <a:rPr lang="he-IL" sz="2000" b="1" dirty="0">
                <a:cs typeface="Arial" charset="0"/>
              </a:rPr>
              <a:t> ותאורה בחניון. לצורך בדיקת יישום ההסכמים ועמידת הספק בהם,  נשכרו מהנדסים מומחים לבדיקה:</a:t>
            </a:r>
          </a:p>
          <a:p>
            <a:pPr algn="just" rtl="1">
              <a:lnSpc>
                <a:spcPct val="150000"/>
              </a:lnSpc>
              <a:spcBef>
                <a:spcPts val="600"/>
              </a:spcBef>
              <a:defRPr/>
            </a:pPr>
            <a:r>
              <a:rPr lang="he-IL" sz="2000" b="1" dirty="0">
                <a:cs typeface="Arial" charset="0"/>
              </a:rPr>
              <a:t>תאורה בחניון סיכום חו"ד מומחה:</a:t>
            </a:r>
          </a:p>
          <a:p>
            <a:pPr algn="just" rtl="1">
              <a:lnSpc>
                <a:spcPct val="150000"/>
              </a:lnSpc>
              <a:spcBef>
                <a:spcPts val="600"/>
              </a:spcBef>
              <a:defRPr/>
            </a:pPr>
            <a:r>
              <a:rPr lang="he-IL" sz="1600" b="1" dirty="0">
                <a:cs typeface="Arial" charset="0"/>
              </a:rPr>
              <a:t>1."לאור הממצאים העובדות והבדיקות שנערכו על ידי הנני בדעה כי ביצוע פרויקט החלפת הנורות בחניון סביוני רמת אביב בוצע על בסיס בדיקה שגויה ולא נכונה שבמקום לקחת בחשבון כי הולכים להחליף גופי תאורה המותקנים בפועל שהם גופי </a:t>
            </a:r>
            <a:r>
              <a:rPr lang="en-US" sz="1600" b="1" dirty="0">
                <a:cs typeface="Arial" charset="0"/>
              </a:rPr>
              <a:t>LED</a:t>
            </a:r>
            <a:r>
              <a:rPr lang="he-IL" sz="1600" b="1" dirty="0">
                <a:cs typeface="Arial" charset="0"/>
              </a:rPr>
              <a:t> שצורכים הספק של 20</a:t>
            </a:r>
            <a:r>
              <a:rPr lang="en-US" sz="1600" b="1" dirty="0">
                <a:cs typeface="Arial" charset="0"/>
              </a:rPr>
              <a:t>W</a:t>
            </a:r>
            <a:r>
              <a:rPr lang="he-IL" sz="1600" b="1" dirty="0">
                <a:cs typeface="Arial" charset="0"/>
              </a:rPr>
              <a:t> לכל גוף לקחו בחשבון שהולכים להחליף גופי תאורה </a:t>
            </a:r>
            <a:r>
              <a:rPr lang="he-IL" sz="1600" b="1" dirty="0" err="1">
                <a:cs typeface="Arial" charset="0"/>
              </a:rPr>
              <a:t>פלורוסנטיים</a:t>
            </a:r>
            <a:r>
              <a:rPr lang="he-IL" sz="1600" b="1" dirty="0">
                <a:cs typeface="Arial" charset="0"/>
              </a:rPr>
              <a:t> ישנים אשר צורכים הספק של 72</a:t>
            </a:r>
            <a:r>
              <a:rPr lang="en-US" sz="1600" b="1" dirty="0">
                <a:cs typeface="Arial" charset="0"/>
              </a:rPr>
              <a:t>“W</a:t>
            </a:r>
            <a:endParaRPr lang="he-IL" sz="1600" b="1" dirty="0">
              <a:cs typeface="Arial" charset="0"/>
            </a:endParaRPr>
          </a:p>
          <a:p>
            <a:pPr algn="just" rtl="1">
              <a:lnSpc>
                <a:spcPct val="150000"/>
              </a:lnSpc>
              <a:spcBef>
                <a:spcPts val="600"/>
              </a:spcBef>
              <a:defRPr/>
            </a:pPr>
            <a:r>
              <a:rPr lang="he-IL" sz="1600" b="1" dirty="0">
                <a:cs typeface="Arial" charset="0"/>
              </a:rPr>
              <a:t>2."טעות זו הובילה למסכת שלמה של חישובים לא נכונים וכן הובילו את הוועד המרכזי להוצאה עודפת של צריכת חשמל מיותרת בתאורת החניון" . </a:t>
            </a:r>
            <a:r>
              <a:rPr lang="he-IL" sz="1800" b="1" dirty="0" err="1">
                <a:cs typeface="Arial" charset="0"/>
              </a:rPr>
              <a:t>אינג</a:t>
            </a:r>
            <a:r>
              <a:rPr lang="he-IL" sz="1800" b="1" dirty="0">
                <a:cs typeface="Arial" charset="0"/>
              </a:rPr>
              <a:t> אשר </a:t>
            </a:r>
            <a:r>
              <a:rPr lang="he-IL" sz="1800" b="1" dirty="0" err="1">
                <a:cs typeface="Arial" charset="0"/>
              </a:rPr>
              <a:t>סלוצקי</a:t>
            </a:r>
            <a:r>
              <a:rPr lang="he-IL" sz="1800" b="1" dirty="0">
                <a:cs typeface="Arial" charset="0"/>
              </a:rPr>
              <a:t>.</a:t>
            </a:r>
          </a:p>
          <a:p>
            <a:pPr algn="r" rtl="1">
              <a:lnSpc>
                <a:spcPct val="150000"/>
              </a:lnSpc>
              <a:spcBef>
                <a:spcPts val="600"/>
              </a:spcBef>
              <a:defRPr/>
            </a:pPr>
            <a:endParaRPr lang="he-IL" sz="2000" dirty="0">
              <a:cs typeface="Arial" charset="0"/>
            </a:endParaRPr>
          </a:p>
          <a:p>
            <a:pPr algn="r" rtl="1">
              <a:lnSpc>
                <a:spcPct val="150000"/>
              </a:lnSpc>
              <a:spcBef>
                <a:spcPts val="600"/>
              </a:spcBef>
              <a:defRPr/>
            </a:pPr>
            <a:endParaRPr lang="he-IL" sz="2900" dirty="0">
              <a:cs typeface="Arial" charset="0"/>
            </a:endParaRPr>
          </a:p>
          <a:p>
            <a:pPr algn="r" rtl="1">
              <a:lnSpc>
                <a:spcPct val="150000"/>
              </a:lnSpc>
              <a:spcBef>
                <a:spcPts val="600"/>
              </a:spcBef>
              <a:defRPr/>
            </a:pPr>
            <a:endParaRPr lang="he-IL" sz="2000" dirty="0">
              <a:cs typeface="Arial" charset="0"/>
            </a:endParaRPr>
          </a:p>
        </p:txBody>
      </p:sp>
      <p:pic>
        <p:nvPicPr>
          <p:cNvPr id="5" name="תמונה 7" descr="תמונה שמכילה טקסט, שלט&#10;&#10;התיאור נוצר באופן אוטומטי">
            <a:extLst>
              <a:ext uri="{FF2B5EF4-FFF2-40B4-BE49-F238E27FC236}">
                <a16:creationId xmlns:a16="http://schemas.microsoft.com/office/drawing/2014/main" xmlns="" id="{B74A3EC1-DA2F-D968-0712-1403061FACC1}"/>
              </a:ext>
            </a:extLst>
          </p:cNvPr>
          <p:cNvPicPr>
            <a:picLocks noChangeAspect="1"/>
          </p:cNvPicPr>
          <p:nvPr/>
        </p:nvPicPr>
        <p:blipFill rotWithShape="1">
          <a:blip r:embed="rId2">
            <a:extLst>
              <a:ext uri="{28A0092B-C50C-407E-A947-70E740481C1C}">
                <a14:useLocalDpi xmlns:a14="http://schemas.microsoft.com/office/drawing/2010/main" val="0"/>
              </a:ext>
            </a:extLst>
          </a:blip>
          <a:srcRect b="9565"/>
          <a:stretch/>
        </p:blipFill>
        <p:spPr>
          <a:xfrm>
            <a:off x="387306" y="5867914"/>
            <a:ext cx="2199303" cy="824685"/>
          </a:xfrm>
          <a:prstGeom prst="rect">
            <a:avLst/>
          </a:prstGeom>
        </p:spPr>
      </p:pic>
      <p:sp>
        <p:nvSpPr>
          <p:cNvPr id="8" name="Footer Placeholder 7">
            <a:extLst>
              <a:ext uri="{FF2B5EF4-FFF2-40B4-BE49-F238E27FC236}">
                <a16:creationId xmlns:a16="http://schemas.microsoft.com/office/drawing/2014/main" xmlns="" id="{BC92C2BF-E3CE-BED5-8ABD-A5FBE980F0A5}"/>
              </a:ext>
            </a:extLst>
          </p:cNvPr>
          <p:cNvSpPr>
            <a:spLocks noGrp="1"/>
          </p:cNvSpPr>
          <p:nvPr>
            <p:ph type="ftr" sz="quarter" idx="11"/>
          </p:nvPr>
        </p:nvSpPr>
        <p:spPr/>
        <p:txBody>
          <a:bodyPr/>
          <a:lstStyle/>
          <a:p>
            <a:r>
              <a:rPr lang="he-IL" dirty="0"/>
              <a:t>אסיפת בעלי הדירות 12/2024</a:t>
            </a:r>
            <a:endParaRPr lang="aa-ET" dirty="0"/>
          </a:p>
        </p:txBody>
      </p:sp>
      <p:sp>
        <p:nvSpPr>
          <p:cNvPr id="9" name="Slide Number Placeholder 8">
            <a:extLst>
              <a:ext uri="{FF2B5EF4-FFF2-40B4-BE49-F238E27FC236}">
                <a16:creationId xmlns:a16="http://schemas.microsoft.com/office/drawing/2014/main" xmlns="" id="{3548AA3C-5E3E-140A-DCFA-92628ED7D9D5}"/>
              </a:ext>
            </a:extLst>
          </p:cNvPr>
          <p:cNvSpPr>
            <a:spLocks noGrp="1"/>
          </p:cNvSpPr>
          <p:nvPr>
            <p:ph type="sldNum" sz="quarter" idx="12"/>
          </p:nvPr>
        </p:nvSpPr>
        <p:spPr/>
        <p:txBody>
          <a:bodyPr/>
          <a:lstStyle/>
          <a:p>
            <a:fld id="{A5AA7FE8-D1D2-416A-A968-3AC6B47835B8}" type="slidenum">
              <a:rPr lang="aa-ET" smtClean="0"/>
              <a:pPr/>
              <a:t>7</a:t>
            </a:fld>
            <a:endParaRPr lang="aa-ET"/>
          </a:p>
        </p:txBody>
      </p:sp>
    </p:spTree>
    <p:extLst>
      <p:ext uri="{BB962C8B-B14F-4D97-AF65-F5344CB8AC3E}">
        <p14:creationId xmlns:p14="http://schemas.microsoft.com/office/powerpoint/2010/main" val="1513731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C3A982-3952-1C27-8745-78A8D8776FBF}"/>
              </a:ext>
            </a:extLst>
          </p:cNvPr>
          <p:cNvSpPr>
            <a:spLocks noGrp="1"/>
          </p:cNvSpPr>
          <p:nvPr>
            <p:ph type="title"/>
          </p:nvPr>
        </p:nvSpPr>
        <p:spPr/>
        <p:txBody>
          <a:bodyPr>
            <a:normAutofit fontScale="90000"/>
          </a:bodyPr>
          <a:lstStyle/>
          <a:p>
            <a:pPr algn="r" rtl="1"/>
            <a:r>
              <a:rPr lang="he-IL" sz="3600" b="1" dirty="0">
                <a:solidFill>
                  <a:srgbClr val="C00000"/>
                </a:solidFill>
                <a:cs typeface="Arial" charset="0"/>
              </a:rPr>
              <a:t>סיכום 2024- התייעלות אנרגטית – החלפת </a:t>
            </a:r>
            <a:r>
              <a:rPr lang="he-IL" sz="3600" b="1" dirty="0" err="1">
                <a:solidFill>
                  <a:srgbClr val="C00000"/>
                </a:solidFill>
                <a:cs typeface="Arial" charset="0"/>
              </a:rPr>
              <a:t>צילרים</a:t>
            </a:r>
            <a:r>
              <a:rPr lang="he-IL" sz="3600" dirty="0">
                <a:solidFill>
                  <a:srgbClr val="C00000"/>
                </a:solidFill>
                <a:cs typeface="Arial" charset="0"/>
              </a:rPr>
              <a:t/>
            </a:r>
            <a:br>
              <a:rPr lang="he-IL" sz="3600" dirty="0">
                <a:solidFill>
                  <a:srgbClr val="C00000"/>
                </a:solidFill>
                <a:cs typeface="Arial" charset="0"/>
              </a:rPr>
            </a:br>
            <a:endParaRPr lang="he-IL" dirty="0"/>
          </a:p>
        </p:txBody>
      </p:sp>
      <p:sp>
        <p:nvSpPr>
          <p:cNvPr id="3" name="Content Placeholder 2">
            <a:extLst>
              <a:ext uri="{FF2B5EF4-FFF2-40B4-BE49-F238E27FC236}">
                <a16:creationId xmlns:a16="http://schemas.microsoft.com/office/drawing/2014/main" xmlns="" id="{8D2792BF-FCB1-8102-1D14-49CB652BF1C8}"/>
              </a:ext>
            </a:extLst>
          </p:cNvPr>
          <p:cNvSpPr>
            <a:spLocks noGrp="1"/>
          </p:cNvSpPr>
          <p:nvPr>
            <p:ph idx="1"/>
          </p:nvPr>
        </p:nvSpPr>
        <p:spPr/>
        <p:txBody>
          <a:bodyPr>
            <a:normAutofit/>
          </a:bodyPr>
          <a:lstStyle/>
          <a:p>
            <a:pPr algn="r" rtl="1">
              <a:lnSpc>
                <a:spcPct val="150000"/>
              </a:lnSpc>
              <a:spcBef>
                <a:spcPts val="600"/>
              </a:spcBef>
              <a:defRPr/>
            </a:pPr>
            <a:r>
              <a:rPr lang="he-IL" sz="2000" b="1" dirty="0">
                <a:cs typeface="Arial" charset="0"/>
              </a:rPr>
              <a:t>החלפת </a:t>
            </a:r>
            <a:r>
              <a:rPr lang="he-IL" sz="2000" b="1" dirty="0" err="1">
                <a:cs typeface="Arial" charset="0"/>
              </a:rPr>
              <a:t>צילרים</a:t>
            </a:r>
            <a:r>
              <a:rPr lang="he-IL" sz="2000" b="1" dirty="0">
                <a:cs typeface="Arial" charset="0"/>
              </a:rPr>
              <a:t> עיקרי סיכום חו"ד:</a:t>
            </a:r>
          </a:p>
          <a:p>
            <a:pPr algn="r" rtl="1">
              <a:lnSpc>
                <a:spcPct val="150000"/>
              </a:lnSpc>
              <a:spcBef>
                <a:spcPts val="600"/>
              </a:spcBef>
              <a:defRPr/>
            </a:pPr>
            <a:r>
              <a:rPr lang="he-IL" sz="1600" b="1" dirty="0">
                <a:cs typeface="Arial" charset="0"/>
              </a:rPr>
              <a:t>אופן התקנת המערכת אינו עומד בדרישות תקן 1001 חלק 1 הנדרש על פי תקנות התכנון והבניה.</a:t>
            </a:r>
          </a:p>
          <a:p>
            <a:pPr algn="r" rtl="1">
              <a:lnSpc>
                <a:spcPct val="150000"/>
              </a:lnSpc>
              <a:spcBef>
                <a:spcPts val="600"/>
              </a:spcBef>
              <a:defRPr/>
            </a:pPr>
            <a:r>
              <a:rPr lang="he-IL" sz="1600" b="1" dirty="0">
                <a:cs typeface="Arial" charset="0"/>
              </a:rPr>
              <a:t>חברת </a:t>
            </a:r>
            <a:r>
              <a:rPr lang="he-IL" sz="1600" b="1" dirty="0" err="1">
                <a:cs typeface="Arial" charset="0"/>
              </a:rPr>
              <a:t>אסקו</a:t>
            </a:r>
            <a:r>
              <a:rPr lang="he-IL" sz="1600" b="1" dirty="0">
                <a:cs typeface="Arial" charset="0"/>
              </a:rPr>
              <a:t> התחייבה לספק יחידות קירור מסוג </a:t>
            </a:r>
            <a:r>
              <a:rPr lang="en-US" sz="1600" b="1" dirty="0">
                <a:cs typeface="Arial" charset="0"/>
              </a:rPr>
              <a:t>VRF </a:t>
            </a:r>
            <a:r>
              <a:rPr lang="he-IL" sz="1600" b="1" dirty="0">
                <a:cs typeface="Arial" charset="0"/>
              </a:rPr>
              <a:t> מתוצרת יפן לתפוקה של 110 ט.ק. בפועל סופקו יחידות</a:t>
            </a:r>
            <a:r>
              <a:rPr lang="en-US" sz="1600" b="1" dirty="0">
                <a:cs typeface="Arial" charset="0"/>
              </a:rPr>
              <a:t> </a:t>
            </a:r>
            <a:r>
              <a:rPr lang="he-IL" sz="1600" b="1" dirty="0">
                <a:cs typeface="Arial" charset="0"/>
              </a:rPr>
              <a:t>מסוג </a:t>
            </a:r>
            <a:r>
              <a:rPr lang="en-US" sz="1600" b="1" dirty="0">
                <a:cs typeface="Arial" charset="0"/>
              </a:rPr>
              <a:t>AQUA SNAP</a:t>
            </a:r>
            <a:r>
              <a:rPr lang="he-IL" sz="1600" b="1" dirty="0">
                <a:cs typeface="Arial" charset="0"/>
              </a:rPr>
              <a:t> מתוצרת צרפת בתפוקה של 56 ט.ק. ( כ- 50% פחות מהמוסכם) מחיר היחידות ליניארי כך שחברת </a:t>
            </a:r>
            <a:r>
              <a:rPr lang="he-IL" sz="1600" b="1" dirty="0" err="1">
                <a:cs typeface="Arial" charset="0"/>
              </a:rPr>
              <a:t>אסקו</a:t>
            </a:r>
            <a:r>
              <a:rPr lang="he-IL" sz="1600" b="1" dirty="0">
                <a:cs typeface="Arial" charset="0"/>
              </a:rPr>
              <a:t> חסכה לעצמה כ 50% מעלות המערכת.</a:t>
            </a:r>
          </a:p>
          <a:p>
            <a:pPr algn="r" rtl="1">
              <a:lnSpc>
                <a:spcPct val="150000"/>
              </a:lnSpc>
              <a:spcBef>
                <a:spcPts val="600"/>
              </a:spcBef>
              <a:defRPr/>
            </a:pPr>
            <a:r>
              <a:rPr lang="he-IL" sz="1600" b="1" dirty="0">
                <a:cs typeface="Arial" charset="0"/>
              </a:rPr>
              <a:t>חברת </a:t>
            </a:r>
            <a:r>
              <a:rPr lang="he-IL" sz="1600" b="1" dirty="0" err="1">
                <a:cs typeface="Arial" charset="0"/>
              </a:rPr>
              <a:t>אסקו</a:t>
            </a:r>
            <a:r>
              <a:rPr lang="he-IL" sz="1600" b="1" dirty="0">
                <a:cs typeface="Arial" charset="0"/>
              </a:rPr>
              <a:t> סיפקה והתקינה מערכת עם גז </a:t>
            </a:r>
            <a:r>
              <a:rPr lang="en-US" sz="1600" b="1" dirty="0">
                <a:cs typeface="Arial" charset="0"/>
              </a:rPr>
              <a:t>R</a:t>
            </a:r>
            <a:r>
              <a:rPr lang="he-IL" sz="1600" b="1" dirty="0">
                <a:cs typeface="Arial" charset="0"/>
              </a:rPr>
              <a:t>-32 , ללא עמידה בהוראות יצרן המכונות להתקנת מערכות עם גז קירור מסוכן שכזה.</a:t>
            </a:r>
          </a:p>
          <a:p>
            <a:pPr algn="r" rtl="1">
              <a:lnSpc>
                <a:spcPct val="150000"/>
              </a:lnSpc>
              <a:spcBef>
                <a:spcPts val="600"/>
              </a:spcBef>
              <a:defRPr/>
            </a:pPr>
            <a:r>
              <a:rPr lang="he-IL" sz="1600" b="1" dirty="0">
                <a:cs typeface="Arial" charset="0"/>
              </a:rPr>
              <a:t>התקנת יחידות הקירור לא לקחה בחשבון את רמת הסיכון להתלקחות ושריפה, .... שריפה של מכוניות חשמליות / אופניים חשמליים לא ניתן לכיבוי, הטמפרטורות עשויות לעלות מעל 1,500 מעלות צלסיוס אז האש משנה פאזה. לא ניתן לכיבוי וקיים חשש ליציבות יסודות הבניין.</a:t>
            </a:r>
          </a:p>
          <a:p>
            <a:pPr algn="r" rtl="1">
              <a:lnSpc>
                <a:spcPct val="150000"/>
              </a:lnSpc>
              <a:spcBef>
                <a:spcPts val="600"/>
              </a:spcBef>
              <a:defRPr/>
            </a:pPr>
            <a:r>
              <a:rPr lang="he-IL" sz="1600" b="1" dirty="0">
                <a:cs typeface="Arial" charset="0"/>
              </a:rPr>
              <a:t>מהנדס איל ניב – מהנדסים ויועצים בע"מ.</a:t>
            </a:r>
          </a:p>
          <a:p>
            <a:pPr algn="r" rtl="1">
              <a:lnSpc>
                <a:spcPct val="150000"/>
              </a:lnSpc>
              <a:spcBef>
                <a:spcPts val="600"/>
              </a:spcBef>
              <a:defRPr/>
            </a:pPr>
            <a:endParaRPr lang="he-IL" sz="1600" b="1" dirty="0">
              <a:cs typeface="Arial" charset="0"/>
            </a:endParaRPr>
          </a:p>
          <a:p>
            <a:pPr algn="r" rtl="1">
              <a:lnSpc>
                <a:spcPct val="150000"/>
              </a:lnSpc>
              <a:spcBef>
                <a:spcPts val="600"/>
              </a:spcBef>
              <a:defRPr/>
            </a:pPr>
            <a:endParaRPr lang="he-IL" sz="2000" dirty="0">
              <a:cs typeface="Arial" charset="0"/>
            </a:endParaRPr>
          </a:p>
          <a:p>
            <a:pPr algn="r" rtl="1">
              <a:lnSpc>
                <a:spcPct val="150000"/>
              </a:lnSpc>
              <a:spcBef>
                <a:spcPts val="600"/>
              </a:spcBef>
              <a:defRPr/>
            </a:pPr>
            <a:endParaRPr lang="he-IL" sz="2900" dirty="0">
              <a:cs typeface="Arial" charset="0"/>
            </a:endParaRPr>
          </a:p>
          <a:p>
            <a:pPr algn="r" rtl="1">
              <a:lnSpc>
                <a:spcPct val="150000"/>
              </a:lnSpc>
              <a:spcBef>
                <a:spcPts val="600"/>
              </a:spcBef>
              <a:defRPr/>
            </a:pPr>
            <a:endParaRPr lang="he-IL" sz="2000" dirty="0">
              <a:cs typeface="Arial" charset="0"/>
            </a:endParaRPr>
          </a:p>
        </p:txBody>
      </p:sp>
      <p:pic>
        <p:nvPicPr>
          <p:cNvPr id="5" name="תמונה 7" descr="תמונה שמכילה טקסט, שלט&#10;&#10;התיאור נוצר באופן אוטומטי">
            <a:extLst>
              <a:ext uri="{FF2B5EF4-FFF2-40B4-BE49-F238E27FC236}">
                <a16:creationId xmlns:a16="http://schemas.microsoft.com/office/drawing/2014/main" xmlns="" id="{B74A3EC1-DA2F-D968-0712-1403061FACC1}"/>
              </a:ext>
            </a:extLst>
          </p:cNvPr>
          <p:cNvPicPr>
            <a:picLocks noChangeAspect="1"/>
          </p:cNvPicPr>
          <p:nvPr/>
        </p:nvPicPr>
        <p:blipFill rotWithShape="1">
          <a:blip r:embed="rId2">
            <a:extLst>
              <a:ext uri="{28A0092B-C50C-407E-A947-70E740481C1C}">
                <a14:useLocalDpi xmlns:a14="http://schemas.microsoft.com/office/drawing/2010/main" val="0"/>
              </a:ext>
            </a:extLst>
          </a:blip>
          <a:srcRect b="9565"/>
          <a:stretch/>
        </p:blipFill>
        <p:spPr>
          <a:xfrm>
            <a:off x="387306" y="5867914"/>
            <a:ext cx="2199303" cy="824685"/>
          </a:xfrm>
          <a:prstGeom prst="rect">
            <a:avLst/>
          </a:prstGeom>
        </p:spPr>
      </p:pic>
      <p:sp>
        <p:nvSpPr>
          <p:cNvPr id="8" name="Footer Placeholder 7">
            <a:extLst>
              <a:ext uri="{FF2B5EF4-FFF2-40B4-BE49-F238E27FC236}">
                <a16:creationId xmlns:a16="http://schemas.microsoft.com/office/drawing/2014/main" xmlns="" id="{BC92C2BF-E3CE-BED5-8ABD-A5FBE980F0A5}"/>
              </a:ext>
            </a:extLst>
          </p:cNvPr>
          <p:cNvSpPr>
            <a:spLocks noGrp="1"/>
          </p:cNvSpPr>
          <p:nvPr>
            <p:ph type="ftr" sz="quarter" idx="11"/>
          </p:nvPr>
        </p:nvSpPr>
        <p:spPr/>
        <p:txBody>
          <a:bodyPr/>
          <a:lstStyle/>
          <a:p>
            <a:r>
              <a:rPr lang="he-IL" dirty="0"/>
              <a:t>אסיפת בעלי הדירות 12/2024</a:t>
            </a:r>
            <a:endParaRPr lang="aa-ET" dirty="0"/>
          </a:p>
        </p:txBody>
      </p:sp>
      <p:sp>
        <p:nvSpPr>
          <p:cNvPr id="9" name="Slide Number Placeholder 8">
            <a:extLst>
              <a:ext uri="{FF2B5EF4-FFF2-40B4-BE49-F238E27FC236}">
                <a16:creationId xmlns:a16="http://schemas.microsoft.com/office/drawing/2014/main" xmlns="" id="{3548AA3C-5E3E-140A-DCFA-92628ED7D9D5}"/>
              </a:ext>
            </a:extLst>
          </p:cNvPr>
          <p:cNvSpPr>
            <a:spLocks noGrp="1"/>
          </p:cNvSpPr>
          <p:nvPr>
            <p:ph type="sldNum" sz="quarter" idx="12"/>
          </p:nvPr>
        </p:nvSpPr>
        <p:spPr/>
        <p:txBody>
          <a:bodyPr/>
          <a:lstStyle/>
          <a:p>
            <a:fld id="{A5AA7FE8-D1D2-416A-A968-3AC6B47835B8}" type="slidenum">
              <a:rPr lang="aa-ET" smtClean="0"/>
              <a:pPr/>
              <a:t>8</a:t>
            </a:fld>
            <a:endParaRPr lang="aa-ET"/>
          </a:p>
        </p:txBody>
      </p:sp>
    </p:spTree>
    <p:extLst>
      <p:ext uri="{BB962C8B-B14F-4D97-AF65-F5344CB8AC3E}">
        <p14:creationId xmlns:p14="http://schemas.microsoft.com/office/powerpoint/2010/main" val="25779057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C3A982-3952-1C27-8745-78A8D8776FBF}"/>
              </a:ext>
            </a:extLst>
          </p:cNvPr>
          <p:cNvSpPr>
            <a:spLocks noGrp="1"/>
          </p:cNvSpPr>
          <p:nvPr>
            <p:ph type="title"/>
          </p:nvPr>
        </p:nvSpPr>
        <p:spPr/>
        <p:txBody>
          <a:bodyPr>
            <a:normAutofit fontScale="90000"/>
          </a:bodyPr>
          <a:lstStyle/>
          <a:p>
            <a:pPr algn="r" rtl="1"/>
            <a:r>
              <a:rPr lang="he-IL" sz="3600" b="1" dirty="0">
                <a:solidFill>
                  <a:srgbClr val="C00000"/>
                </a:solidFill>
                <a:cs typeface="Arial" charset="0"/>
              </a:rPr>
              <a:t>סיכום 2024- התייעלות אנרגטית הגשת תביעה משפטית</a:t>
            </a:r>
            <a:r>
              <a:rPr lang="he-IL" sz="3600" dirty="0">
                <a:solidFill>
                  <a:srgbClr val="C00000"/>
                </a:solidFill>
                <a:cs typeface="Arial" charset="0"/>
              </a:rPr>
              <a:t/>
            </a:r>
            <a:br>
              <a:rPr lang="he-IL" sz="3600" dirty="0">
                <a:solidFill>
                  <a:srgbClr val="C00000"/>
                </a:solidFill>
                <a:cs typeface="Arial" charset="0"/>
              </a:rPr>
            </a:br>
            <a:endParaRPr lang="he-IL" dirty="0"/>
          </a:p>
        </p:txBody>
      </p:sp>
      <p:sp>
        <p:nvSpPr>
          <p:cNvPr id="3" name="Content Placeholder 2">
            <a:extLst>
              <a:ext uri="{FF2B5EF4-FFF2-40B4-BE49-F238E27FC236}">
                <a16:creationId xmlns:a16="http://schemas.microsoft.com/office/drawing/2014/main" xmlns="" id="{8D2792BF-FCB1-8102-1D14-49CB652BF1C8}"/>
              </a:ext>
            </a:extLst>
          </p:cNvPr>
          <p:cNvSpPr>
            <a:spLocks noGrp="1"/>
          </p:cNvSpPr>
          <p:nvPr>
            <p:ph idx="1"/>
          </p:nvPr>
        </p:nvSpPr>
        <p:spPr>
          <a:xfrm>
            <a:off x="461491" y="817815"/>
            <a:ext cx="11655222" cy="4351338"/>
          </a:xfrm>
        </p:spPr>
        <p:txBody>
          <a:bodyPr>
            <a:normAutofit fontScale="77500" lnSpcReduction="20000"/>
          </a:bodyPr>
          <a:lstStyle/>
          <a:p>
            <a:pPr algn="r" rtl="1">
              <a:lnSpc>
                <a:spcPct val="150000"/>
              </a:lnSpc>
              <a:spcBef>
                <a:spcPts val="600"/>
              </a:spcBef>
              <a:defRPr/>
            </a:pPr>
            <a:r>
              <a:rPr lang="he-IL" sz="2000" b="1" dirty="0">
                <a:cs typeface="Arial" charset="0"/>
              </a:rPr>
              <a:t>לאחר בדיקה שערכה כשנה ולאחר ניסיונות שלא צלחו להגיע לפשרה כספית ותיקון הליקויים, הוגשו בשבוע שעבר 2 תביעות משפטיות:</a:t>
            </a:r>
          </a:p>
          <a:p>
            <a:pPr algn="r" rtl="1">
              <a:lnSpc>
                <a:spcPct val="150000"/>
              </a:lnSpc>
              <a:spcBef>
                <a:spcPts val="600"/>
              </a:spcBef>
              <a:defRPr/>
            </a:pPr>
            <a:r>
              <a:rPr lang="he-IL" sz="1800" b="1" u="sng" dirty="0"/>
              <a:t>סוג התביעה : </a:t>
            </a:r>
            <a:r>
              <a:rPr lang="he-IL" sz="1800" b="1" dirty="0"/>
              <a:t>ביטול הסכם, כספית.</a:t>
            </a:r>
          </a:p>
          <a:p>
            <a:pPr algn="r" rtl="1">
              <a:lnSpc>
                <a:spcPct val="150000"/>
              </a:lnSpc>
              <a:spcBef>
                <a:spcPts val="600"/>
              </a:spcBef>
              <a:defRPr/>
            </a:pPr>
            <a:r>
              <a:rPr lang="he-IL" sz="1400" b="1" u="sng" dirty="0"/>
              <a:t>הסעד המבוקש: </a:t>
            </a:r>
            <a:r>
              <a:rPr lang="he-IL" sz="1400" b="1" dirty="0"/>
              <a:t>להורות כי ההסכם בוטל כדין בשל הפרה יסודית, טעות, הטעיה, סיכול ופגמים בכריתה וכן להורות לנתבעת לשלם לתובעת סך של 298,927 ₪.</a:t>
            </a:r>
            <a:endParaRPr lang="he-IL" sz="1400" b="1" dirty="0">
              <a:cs typeface="Arial" charset="0"/>
            </a:endParaRPr>
          </a:p>
          <a:p>
            <a:pPr algn="r" rtl="1">
              <a:lnSpc>
                <a:spcPct val="150000"/>
              </a:lnSpc>
              <a:spcBef>
                <a:spcPts val="600"/>
              </a:spcBef>
              <a:defRPr/>
            </a:pPr>
            <a:endParaRPr lang="he-IL" sz="1800" b="1" dirty="0"/>
          </a:p>
          <a:p>
            <a:pPr algn="r" rtl="1">
              <a:lnSpc>
                <a:spcPct val="150000"/>
              </a:lnSpc>
              <a:spcBef>
                <a:spcPts val="600"/>
              </a:spcBef>
              <a:defRPr/>
            </a:pPr>
            <a:r>
              <a:rPr lang="he-IL" sz="1800" b="1" dirty="0"/>
              <a:t>בקשה למתן צו מניעה זמני:</a:t>
            </a:r>
          </a:p>
          <a:p>
            <a:pPr algn="r" rtl="1">
              <a:lnSpc>
                <a:spcPct val="150000"/>
              </a:lnSpc>
              <a:spcBef>
                <a:spcPts val="600"/>
              </a:spcBef>
              <a:defRPr/>
            </a:pPr>
            <a:r>
              <a:rPr lang="he-IL" sz="1400" b="1" dirty="0"/>
              <a:t>בית המשפט הנכבד, מתבקש, לעשות שימוש בסמכותו על פי תקנה 109 לתקנות סדר הדין האזרחי, תשע"ט-2018 (להלן: "התקנות"), ולהורות על מתן צו מניעה האוסר על המשיבה לבצע את הפעולות הבאות:</a:t>
            </a:r>
          </a:p>
          <a:p>
            <a:pPr algn="r" rtl="1">
              <a:lnSpc>
                <a:spcPct val="150000"/>
              </a:lnSpc>
              <a:spcBef>
                <a:spcPts val="600"/>
              </a:spcBef>
              <a:defRPr/>
            </a:pPr>
            <a:r>
              <a:rPr lang="he-IL" sz="1400" b="1" dirty="0"/>
              <a:t>לבצע כל דיספוזיציה במערכת החשמל המסופקת למתחם סביוני רמת אביב ובפרט במערכת החשמל המסופקת למתחם החניון במתחם וכן במערכת </a:t>
            </a:r>
            <a:r>
              <a:rPr lang="he-IL" sz="1400" b="1" dirty="0" err="1"/>
              <a:t>הצ'ילרים</a:t>
            </a:r>
            <a:r>
              <a:rPr lang="he-IL" sz="1400" b="1" dirty="0"/>
              <a:t> הקיימת במתחם;</a:t>
            </a:r>
          </a:p>
          <a:p>
            <a:pPr algn="r" rtl="1">
              <a:lnSpc>
                <a:spcPct val="150000"/>
              </a:lnSpc>
              <a:spcBef>
                <a:spcPts val="600"/>
              </a:spcBef>
              <a:defRPr/>
            </a:pPr>
            <a:r>
              <a:rPr lang="he-IL" sz="1400" b="1" dirty="0"/>
              <a:t>לבצע כל שיבוש בכל הקשור עם החלפת ספק החשמל למתחם המבקש ולחניון, זאת לכל ספק חשמל חלופי אשר יבחר המבקש להתקשר לחייב את חשבון המבקש בגין חיובי צריכת חשמל בהתאם להוראות ההסכם מיום 3.11.2022, זאת נוכח הודעת ביטול הסכם שנשלחה למשיבה ביום 18.12.24.</a:t>
            </a:r>
          </a:p>
          <a:p>
            <a:pPr algn="r" rtl="1">
              <a:lnSpc>
                <a:spcPct val="150000"/>
              </a:lnSpc>
              <a:spcBef>
                <a:spcPts val="600"/>
              </a:spcBef>
              <a:defRPr/>
            </a:pPr>
            <a:r>
              <a:rPr lang="he-IL" sz="1400" b="1" dirty="0"/>
              <a:t>לחייב את חשבון המבקש בגין חיובי צריכת החשמל בהתאם להוראות ההסכם מיום 3.11.2022 וזאת נוכח הודעת ביטול ההסכם שנשלחה למשיבה ביום 18.12.24.</a:t>
            </a:r>
          </a:p>
          <a:p>
            <a:pPr algn="r" rtl="1">
              <a:lnSpc>
                <a:spcPct val="150000"/>
              </a:lnSpc>
              <a:spcBef>
                <a:spcPts val="600"/>
              </a:spcBef>
              <a:defRPr/>
            </a:pPr>
            <a:r>
              <a:rPr lang="he-IL" sz="2100" b="1" dirty="0"/>
              <a:t>התקבל צו מניעה זמני ביום ההגשה: לתגובת הנתבע עד 9.1, דיון בבית משפט במעמד הצדדים נקבע ל13.1</a:t>
            </a:r>
          </a:p>
          <a:p>
            <a:pPr algn="r" rtl="1">
              <a:lnSpc>
                <a:spcPct val="150000"/>
              </a:lnSpc>
              <a:spcBef>
                <a:spcPts val="600"/>
              </a:spcBef>
              <a:defRPr/>
            </a:pPr>
            <a:endParaRPr lang="he-IL" sz="1400" b="1" dirty="0"/>
          </a:p>
          <a:p>
            <a:pPr algn="r" rtl="1">
              <a:lnSpc>
                <a:spcPct val="150000"/>
              </a:lnSpc>
              <a:spcBef>
                <a:spcPts val="600"/>
              </a:spcBef>
              <a:defRPr/>
            </a:pPr>
            <a:endParaRPr lang="he-IL" sz="1400" b="1" dirty="0"/>
          </a:p>
          <a:p>
            <a:pPr algn="r" rtl="1">
              <a:lnSpc>
                <a:spcPct val="150000"/>
              </a:lnSpc>
              <a:spcBef>
                <a:spcPts val="600"/>
              </a:spcBef>
              <a:defRPr/>
            </a:pPr>
            <a:endParaRPr lang="he-IL" sz="1400" b="1" dirty="0"/>
          </a:p>
          <a:p>
            <a:pPr algn="r" rtl="1">
              <a:lnSpc>
                <a:spcPct val="150000"/>
              </a:lnSpc>
              <a:spcBef>
                <a:spcPts val="600"/>
              </a:spcBef>
              <a:defRPr/>
            </a:pPr>
            <a:endParaRPr lang="he-IL" sz="2900" dirty="0">
              <a:cs typeface="Arial" charset="0"/>
            </a:endParaRPr>
          </a:p>
          <a:p>
            <a:pPr algn="r" rtl="1">
              <a:lnSpc>
                <a:spcPct val="150000"/>
              </a:lnSpc>
              <a:spcBef>
                <a:spcPts val="600"/>
              </a:spcBef>
              <a:defRPr/>
            </a:pPr>
            <a:endParaRPr lang="he-IL" sz="2000" dirty="0">
              <a:cs typeface="Arial" charset="0"/>
            </a:endParaRPr>
          </a:p>
        </p:txBody>
      </p:sp>
      <p:pic>
        <p:nvPicPr>
          <p:cNvPr id="5" name="תמונה 7" descr="תמונה שמכילה טקסט, שלט&#10;&#10;התיאור נוצר באופן אוטומטי">
            <a:extLst>
              <a:ext uri="{FF2B5EF4-FFF2-40B4-BE49-F238E27FC236}">
                <a16:creationId xmlns:a16="http://schemas.microsoft.com/office/drawing/2014/main" xmlns="" id="{B74A3EC1-DA2F-D968-0712-1403061FACC1}"/>
              </a:ext>
            </a:extLst>
          </p:cNvPr>
          <p:cNvPicPr>
            <a:picLocks noChangeAspect="1"/>
          </p:cNvPicPr>
          <p:nvPr/>
        </p:nvPicPr>
        <p:blipFill rotWithShape="1">
          <a:blip r:embed="rId2">
            <a:extLst>
              <a:ext uri="{28A0092B-C50C-407E-A947-70E740481C1C}">
                <a14:useLocalDpi xmlns:a14="http://schemas.microsoft.com/office/drawing/2010/main" val="0"/>
              </a:ext>
            </a:extLst>
          </a:blip>
          <a:srcRect b="9565"/>
          <a:stretch/>
        </p:blipFill>
        <p:spPr>
          <a:xfrm>
            <a:off x="387306" y="5867914"/>
            <a:ext cx="2199303" cy="824685"/>
          </a:xfrm>
          <a:prstGeom prst="rect">
            <a:avLst/>
          </a:prstGeom>
        </p:spPr>
      </p:pic>
      <p:sp>
        <p:nvSpPr>
          <p:cNvPr id="8" name="Footer Placeholder 7">
            <a:extLst>
              <a:ext uri="{FF2B5EF4-FFF2-40B4-BE49-F238E27FC236}">
                <a16:creationId xmlns:a16="http://schemas.microsoft.com/office/drawing/2014/main" xmlns="" id="{BC92C2BF-E3CE-BED5-8ABD-A5FBE980F0A5}"/>
              </a:ext>
            </a:extLst>
          </p:cNvPr>
          <p:cNvSpPr>
            <a:spLocks noGrp="1"/>
          </p:cNvSpPr>
          <p:nvPr>
            <p:ph type="ftr" sz="quarter" idx="11"/>
          </p:nvPr>
        </p:nvSpPr>
        <p:spPr/>
        <p:txBody>
          <a:bodyPr/>
          <a:lstStyle/>
          <a:p>
            <a:r>
              <a:rPr lang="he-IL" dirty="0"/>
              <a:t>אסיפת בעלי הדירות 12/2024</a:t>
            </a:r>
            <a:endParaRPr lang="aa-ET" dirty="0"/>
          </a:p>
        </p:txBody>
      </p:sp>
      <p:sp>
        <p:nvSpPr>
          <p:cNvPr id="9" name="Slide Number Placeholder 8">
            <a:extLst>
              <a:ext uri="{FF2B5EF4-FFF2-40B4-BE49-F238E27FC236}">
                <a16:creationId xmlns:a16="http://schemas.microsoft.com/office/drawing/2014/main" xmlns="" id="{3548AA3C-5E3E-140A-DCFA-92628ED7D9D5}"/>
              </a:ext>
            </a:extLst>
          </p:cNvPr>
          <p:cNvSpPr>
            <a:spLocks noGrp="1"/>
          </p:cNvSpPr>
          <p:nvPr>
            <p:ph type="sldNum" sz="quarter" idx="12"/>
          </p:nvPr>
        </p:nvSpPr>
        <p:spPr/>
        <p:txBody>
          <a:bodyPr/>
          <a:lstStyle/>
          <a:p>
            <a:fld id="{A5AA7FE8-D1D2-416A-A968-3AC6B47835B8}" type="slidenum">
              <a:rPr lang="aa-ET" smtClean="0"/>
              <a:pPr/>
              <a:t>9</a:t>
            </a:fld>
            <a:endParaRPr lang="aa-ET"/>
          </a:p>
        </p:txBody>
      </p:sp>
    </p:spTree>
    <p:extLst>
      <p:ext uri="{BB962C8B-B14F-4D97-AF65-F5344CB8AC3E}">
        <p14:creationId xmlns:p14="http://schemas.microsoft.com/office/powerpoint/2010/main" val="41823941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875" row="6">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C835998B-7717-4AEE-9F90-288C3ED81C81}">
  <we:reference id="wa104381063" version="1.0.0.1" store="en-US" storeType="OMEX"/>
  <we:alternateReferences>
    <we:reference id="wa104381063" version="1.0.0.1" store=""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מסמך" ma:contentTypeID="0x0101000E86B35D392967448FEB21EBF62B0558" ma:contentTypeVersion="17" ma:contentTypeDescription="צור מסמך חדש." ma:contentTypeScope="" ma:versionID="1ed0308e7c2a962b35ef335fd95c3614">
  <xsd:schema xmlns:xsd="http://www.w3.org/2001/XMLSchema" xmlns:xs="http://www.w3.org/2001/XMLSchema" xmlns:p="http://schemas.microsoft.com/office/2006/metadata/properties" xmlns:ns2="c33c294b-a23b-4ee4-ac42-b1c29260b970" xmlns:ns3="0014e91f-4419-4486-af4e-1339f9a77483" targetNamespace="http://schemas.microsoft.com/office/2006/metadata/properties" ma:root="true" ma:fieldsID="2ae8972d8a40ee60990e6fb9baaac34d" ns2:_="" ns3:_="">
    <xsd:import namespace="c33c294b-a23b-4ee4-ac42-b1c29260b970"/>
    <xsd:import namespace="0014e91f-4419-4486-af4e-1339f9a77483"/>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_x05ea__x05d0__x05e8__x05d9__x05da_"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3:MediaLengthInSeconds"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3c294b-a23b-4ee4-ac42-b1c29260b970" elementFormDefault="qualified">
    <xsd:import namespace="http://schemas.microsoft.com/office/2006/documentManagement/types"/>
    <xsd:import namespace="http://schemas.microsoft.com/office/infopath/2007/PartnerControls"/>
    <xsd:element name="SharedWithUsers" ma:index="8" nillable="true" ma:displayName="משותף עם"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משותף עם פרטים" ma:internalName="SharedWithDetails" ma:readOnly="true">
      <xsd:simpleType>
        <xsd:restriction base="dms:Note">
          <xsd:maxLength value="255"/>
        </xsd:restriction>
      </xsd:simpleType>
    </xsd:element>
    <xsd:element name="TaxCatchAll" ma:index="24" nillable="true" ma:displayName="Taxonomy Catch All Column" ma:hidden="true" ma:list="{68c03c3b-6ec1-4b63-b515-c50e1cac6bf7}" ma:internalName="TaxCatchAll" ma:showField="CatchAllData" ma:web="c33c294b-a23b-4ee4-ac42-b1c29260b970">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014e91f-4419-4486-af4e-1339f9a77483"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_x05ea__x05d0__x05e8__x05d9__x05da_" ma:index="12" nillable="true" ma:displayName="תאריך" ma:format="DateOnly" ma:internalName="_x05ea__x05d0__x05e8__x05d9__x05da_">
      <xsd:simpleType>
        <xsd:restriction base="dms:DateTim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תגיות תמונה" ma:readOnly="false" ma:fieldId="{5cf76f15-5ced-4ddc-b409-7134ff3c332f}" ma:taxonomyMulti="true" ma:sspId="89010815-487e-4d5f-a22d-07de5aa66f05"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סוג תוכן"/>
        <xsd:element ref="dc:title" minOccurs="0" maxOccurs="1" ma:index="4" ma:displayName="כותרת"/>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x05ea__x05d0__x05e8__x05d9__x05da_ xmlns="0014e91f-4419-4486-af4e-1339f9a77483" xsi:nil="true"/>
    <lcf76f155ced4ddcb4097134ff3c332f xmlns="0014e91f-4419-4486-af4e-1339f9a77483">
      <Terms xmlns="http://schemas.microsoft.com/office/infopath/2007/PartnerControls"/>
    </lcf76f155ced4ddcb4097134ff3c332f>
    <TaxCatchAll xmlns="c33c294b-a23b-4ee4-ac42-b1c29260b970" xsi:nil="true"/>
  </documentManagement>
</p:properties>
</file>

<file path=customXml/itemProps1.xml><?xml version="1.0" encoding="utf-8"?>
<ds:datastoreItem xmlns:ds="http://schemas.openxmlformats.org/officeDocument/2006/customXml" ds:itemID="{EF2EA871-4E2F-4756-958B-F3C690EDE0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3c294b-a23b-4ee4-ac42-b1c29260b970"/>
    <ds:schemaRef ds:uri="0014e91f-4419-4486-af4e-1339f9a774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676B566-D731-4F01-BA3C-9F174CADFC94}">
  <ds:schemaRefs>
    <ds:schemaRef ds:uri="http://schemas.microsoft.com/sharepoint/v3/contenttype/forms"/>
  </ds:schemaRefs>
</ds:datastoreItem>
</file>

<file path=customXml/itemProps3.xml><?xml version="1.0" encoding="utf-8"?>
<ds:datastoreItem xmlns:ds="http://schemas.openxmlformats.org/officeDocument/2006/customXml" ds:itemID="{BA8CF260-24DA-427F-BAB8-A3408F0A802E}">
  <ds:schemaRefs>
    <ds:schemaRef ds:uri="http://purl.org/dc/terms/"/>
    <ds:schemaRef ds:uri="c33c294b-a23b-4ee4-ac42-b1c29260b970"/>
    <ds:schemaRef ds:uri="http://schemas.microsoft.com/office/2006/documentManagement/types"/>
    <ds:schemaRef ds:uri="http://schemas.microsoft.com/office/infopath/2007/PartnerControls"/>
    <ds:schemaRef ds:uri="http://purl.org/dc/elements/1.1/"/>
    <ds:schemaRef ds:uri="http://schemas.microsoft.com/office/2006/metadata/properties"/>
    <ds:schemaRef ds:uri="0014e91f-4419-4486-af4e-1339f9a77483"/>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7381</TotalTime>
  <Words>1270</Words>
  <Application>Microsoft Office PowerPoint</Application>
  <PresentationFormat>מסך רחב</PresentationFormat>
  <Paragraphs>114</Paragraphs>
  <Slides>17</Slides>
  <Notes>0</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17</vt:i4>
      </vt:variant>
    </vt:vector>
  </HeadingPairs>
  <TitlesOfParts>
    <vt:vector size="22" baseType="lpstr">
      <vt:lpstr>Arial</vt:lpstr>
      <vt:lpstr>Calibri</vt:lpstr>
      <vt:lpstr>Calibri Light</vt:lpstr>
      <vt:lpstr>Times New Roman</vt:lpstr>
      <vt:lpstr>Office Theme</vt:lpstr>
      <vt:lpstr>מצגת של PowerPoint</vt:lpstr>
      <vt:lpstr>סדר יום- אסיפת בעלי דירות </vt:lpstr>
      <vt:lpstr>מצגת של PowerPoint</vt:lpstr>
      <vt:lpstr>סיכום 2024 </vt:lpstr>
      <vt:lpstr>סיכום 2024- המשך </vt:lpstr>
      <vt:lpstr>סיכום 2024- המשך </vt:lpstr>
      <vt:lpstr>סיכום 2024- התייעלות אנרגטית – תאורה בחניון </vt:lpstr>
      <vt:lpstr>סיכום 2024- התייעלות אנרגטית – החלפת צילרים </vt:lpstr>
      <vt:lpstr>סיכום 2024- התייעלות אנרגטית הגשת תביעה משפטית </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Gal Sides (Sides)</dc:creator>
  <cp:lastModifiedBy>חשבון Microsoft</cp:lastModifiedBy>
  <cp:revision>333</cp:revision>
  <cp:lastPrinted>2024-12-28T15:49:09Z</cp:lastPrinted>
  <dcterms:created xsi:type="dcterms:W3CDTF">2020-09-21T09:15:39Z</dcterms:created>
  <dcterms:modified xsi:type="dcterms:W3CDTF">2024-12-28T16:02:39Z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17037400</vt:r8>
  </property>
  <property fmtid="{D5CDD505-2E9C-101B-9397-08002B2CF9AE}" pid="3" name="ContentTypeId">
    <vt:lpwstr>0x0101000E86B35D392967448FEB21EBF62B0558</vt:lpwstr>
  </property>
</Properties>
</file>